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7" r:id="rId2"/>
    <p:sldId id="258" r:id="rId3"/>
    <p:sldId id="264" r:id="rId4"/>
    <p:sldId id="294" r:id="rId5"/>
    <p:sldId id="267" r:id="rId6"/>
    <p:sldId id="263" r:id="rId7"/>
    <p:sldId id="259" r:id="rId8"/>
    <p:sldId id="260" r:id="rId9"/>
    <p:sldId id="261" r:id="rId10"/>
    <p:sldId id="262" r:id="rId11"/>
    <p:sldId id="265" r:id="rId12"/>
    <p:sldId id="295" r:id="rId13"/>
    <p:sldId id="268" r:id="rId14"/>
    <p:sldId id="269" r:id="rId15"/>
    <p:sldId id="270" r:id="rId16"/>
    <p:sldId id="271" r:id="rId17"/>
    <p:sldId id="273" r:id="rId18"/>
    <p:sldId id="296" r:id="rId19"/>
    <p:sldId id="274" r:id="rId20"/>
    <p:sldId id="272" r:id="rId21"/>
    <p:sldId id="276" r:id="rId22"/>
    <p:sldId id="278" r:id="rId23"/>
    <p:sldId id="277" r:id="rId24"/>
    <p:sldId id="280" r:id="rId25"/>
    <p:sldId id="281" r:id="rId26"/>
    <p:sldId id="282" r:id="rId27"/>
    <p:sldId id="279" r:id="rId28"/>
    <p:sldId id="283" r:id="rId29"/>
    <p:sldId id="284" r:id="rId30"/>
    <p:sldId id="287" r:id="rId31"/>
    <p:sldId id="288" r:id="rId32"/>
    <p:sldId id="292" r:id="rId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1pPr>
    <a:lvl2pPr marL="457200"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2pPr>
    <a:lvl3pPr marL="914400"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3pPr>
    <a:lvl4pPr marL="1371600"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4pPr>
    <a:lvl5pPr marL="1828800"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5pPr>
    <a:lvl6pPr marL="2286000" algn="l" defTabSz="457200" rtl="0" eaLnBrk="1" latinLnBrk="0" hangingPunct="1">
      <a:defRPr sz="2400" kern="1200">
        <a:solidFill>
          <a:schemeClr val="tx1"/>
        </a:solidFill>
        <a:latin typeface="Arial" pitchFamily="127" charset="0"/>
        <a:ea typeface="ＭＳ Ｐゴシック" pitchFamily="127" charset="-128"/>
        <a:cs typeface="ＭＳ Ｐゴシック" pitchFamily="127" charset="-128"/>
      </a:defRPr>
    </a:lvl6pPr>
    <a:lvl7pPr marL="2743200" algn="l" defTabSz="457200" rtl="0" eaLnBrk="1" latinLnBrk="0" hangingPunct="1">
      <a:defRPr sz="2400" kern="1200">
        <a:solidFill>
          <a:schemeClr val="tx1"/>
        </a:solidFill>
        <a:latin typeface="Arial" pitchFamily="127" charset="0"/>
        <a:ea typeface="ＭＳ Ｐゴシック" pitchFamily="127" charset="-128"/>
        <a:cs typeface="ＭＳ Ｐゴシック" pitchFamily="127" charset="-128"/>
      </a:defRPr>
    </a:lvl7pPr>
    <a:lvl8pPr marL="3200400" algn="l" defTabSz="457200" rtl="0" eaLnBrk="1" latinLnBrk="0" hangingPunct="1">
      <a:defRPr sz="2400" kern="1200">
        <a:solidFill>
          <a:schemeClr val="tx1"/>
        </a:solidFill>
        <a:latin typeface="Arial" pitchFamily="127" charset="0"/>
        <a:ea typeface="ＭＳ Ｐゴシック" pitchFamily="127" charset="-128"/>
        <a:cs typeface="ＭＳ Ｐゴシック" pitchFamily="127" charset="-128"/>
      </a:defRPr>
    </a:lvl8pPr>
    <a:lvl9pPr marL="3657600" algn="l" defTabSz="457200" rtl="0" eaLnBrk="1" latinLnBrk="0" hangingPunct="1">
      <a:defRPr sz="2400" kern="1200">
        <a:solidFill>
          <a:schemeClr val="tx1"/>
        </a:solidFill>
        <a:latin typeface="Arial" pitchFamily="127" charset="0"/>
        <a:ea typeface="ＭＳ Ｐゴシック" pitchFamily="127" charset="-128"/>
        <a:cs typeface="ＭＳ Ｐゴシック" pitchFamily="12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900"/>
    <a:srgbClr val="DF8900"/>
    <a:srgbClr val="00509E"/>
    <a:srgbClr val="004F9F"/>
    <a:srgbClr val="004F9E"/>
    <a:srgbClr val="004F9C"/>
    <a:srgbClr val="D01359"/>
    <a:srgbClr val="560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95" autoAdjust="0"/>
  </p:normalViewPr>
  <p:slideViewPr>
    <p:cSldViewPr>
      <p:cViewPr>
        <p:scale>
          <a:sx n="100" d="100"/>
          <a:sy n="100" d="100"/>
        </p:scale>
        <p:origin x="-1400" y="-1048"/>
      </p:cViewPr>
      <p:guideLst>
        <p:guide orient="horz" pos="1920"/>
        <p:guide pos="2880"/>
      </p:guideLst>
    </p:cSldViewPr>
  </p:slideViewPr>
  <p:outlineViewPr>
    <p:cViewPr>
      <p:scale>
        <a:sx n="50" d="100"/>
        <a:sy n="50"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0"/>
                <a:cs typeface="ＭＳ Ｐゴシック" charset="0"/>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0"/>
                <a:cs typeface="ＭＳ Ｐゴシック"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0"/>
                <a:cs typeface="ＭＳ Ｐゴシック" charset="0"/>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0"/>
                <a:cs typeface="ＭＳ Ｐゴシック" charset="0"/>
              </a:defRPr>
            </a:lvl1pPr>
          </a:lstStyle>
          <a:p>
            <a:pPr>
              <a:defRPr/>
            </a:pPr>
            <a:fld id="{BA3BDCC4-D400-43CC-B542-BD5D3466907D}" type="slidenum">
              <a:rPr lang="en-US"/>
              <a:pPr>
                <a:defRPr/>
              </a:pPr>
              <a:t>‹#›</a:t>
            </a:fld>
            <a:endParaRPr lang="en-US"/>
          </a:p>
        </p:txBody>
      </p:sp>
    </p:spTree>
    <p:extLst>
      <p:ext uri="{BB962C8B-B14F-4D97-AF65-F5344CB8AC3E}">
        <p14:creationId xmlns:p14="http://schemas.microsoft.com/office/powerpoint/2010/main" val="40655830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miter lim="800000"/>
            <a:headEnd/>
            <a:tailEnd/>
          </a:ln>
        </p:spPr>
        <p:txBody>
          <a:bodyPr/>
          <a:lstStyle/>
          <a:p>
            <a:fld id="{1C6D11C9-21FD-44D6-B015-3AE71358157E}" type="slidenum">
              <a:rPr lang="en-US">
                <a:latin typeface="Arial" pitchFamily="127" charset="0"/>
                <a:ea typeface="ＭＳ Ｐゴシック" pitchFamily="127" charset="-128"/>
                <a:cs typeface="ＭＳ Ｐゴシック" pitchFamily="127" charset="-128"/>
              </a:rPr>
              <a:pPr/>
              <a:t>1</a:t>
            </a:fld>
            <a:endParaRPr lang="en-US">
              <a:latin typeface="Arial" pitchFamily="127" charset="0"/>
              <a:ea typeface="ＭＳ Ｐゴシック" pitchFamily="127" charset="-128"/>
              <a:cs typeface="ＭＳ Ｐゴシック" pitchFamily="127" charset="-128"/>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p:spPr>
        <p:txBody>
          <a:bodyPr/>
          <a:lstStyle/>
          <a:p>
            <a:pPr eaLnBrk="1" hangingPunct="1"/>
            <a:r>
              <a:rPr lang="en-US">
                <a:latin typeface="Arial" pitchFamily="127" charset="0"/>
                <a:ea typeface="ＭＳ Ｐゴシック" pitchFamily="127" charset="-128"/>
                <a:cs typeface="ＭＳ Ｐゴシック" pitchFamily="127" charset="-128"/>
              </a:rPr>
              <a:t>A simple presentation designed to help children find out about healthy eating, five-a-day, the importance of hydration and exercise.</a:t>
            </a:r>
            <a:endParaRPr lang="en-GB">
              <a:latin typeface="Arial" pitchFamily="127" charset="0"/>
              <a:ea typeface="ＭＳ Ｐゴシック" pitchFamily="127" charset="-128"/>
              <a:cs typeface="ＭＳ Ｐゴシック" pitchFamily="127" charset="-128"/>
            </a:endParaRPr>
          </a:p>
          <a:p>
            <a:pPr eaLnBrk="1" hangingPunct="1"/>
            <a:endParaRPr lang="en-US">
              <a:latin typeface="Arial" pitchFamily="127" charset="0"/>
              <a:ea typeface="ＭＳ Ｐゴシック" pitchFamily="127" charset="-128"/>
              <a:cs typeface="ＭＳ Ｐゴシック" pitchFamily="12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7BB33016-67B0-4ADD-AE8D-989F1262DA6F}" type="slidenum">
              <a:rPr lang="en-US">
                <a:latin typeface="Arial" pitchFamily="127" charset="0"/>
                <a:ea typeface="ＭＳ Ｐゴシック" pitchFamily="127" charset="-128"/>
                <a:cs typeface="ＭＳ Ｐゴシック" pitchFamily="127" charset="-128"/>
              </a:rPr>
              <a:pPr/>
              <a:t>10</a:t>
            </a:fld>
            <a:endParaRPr lang="en-US">
              <a:latin typeface="Arial" pitchFamily="127" charset="0"/>
              <a:ea typeface="ＭＳ Ｐゴシック" pitchFamily="127" charset="-128"/>
              <a:cs typeface="ＭＳ Ｐゴシック" pitchFamily="127" charset="-128"/>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pPr eaLnBrk="1" hangingPunct="1"/>
            <a:r>
              <a:rPr lang="en-US">
                <a:latin typeface="Arial" pitchFamily="127" charset="0"/>
                <a:ea typeface="ＭＳ Ｐゴシック" pitchFamily="127" charset="-128"/>
                <a:cs typeface="ＭＳ Ｐゴシック" pitchFamily="127" charset="-128"/>
              </a:rPr>
              <a:t>These are important sources of protein, vitamins and minerals.</a:t>
            </a:r>
          </a:p>
          <a:p>
            <a:pPr eaLnBrk="1" hangingPunct="1"/>
            <a:endParaRPr lang="en-US">
              <a:latin typeface="Arial" pitchFamily="127" charset="0"/>
              <a:ea typeface="ＭＳ Ｐゴシック" pitchFamily="127" charset="-128"/>
              <a:cs typeface="ＭＳ Ｐゴシック" pitchFamily="127" charset="-128"/>
            </a:endParaRPr>
          </a:p>
          <a:p>
            <a:pPr eaLnBrk="1" hangingPunct="1"/>
            <a:r>
              <a:rPr lang="en-US">
                <a:latin typeface="Arial" pitchFamily="127" charset="0"/>
                <a:ea typeface="ＭＳ Ｐゴシック" pitchFamily="127" charset="-128"/>
                <a:cs typeface="ＭＳ Ｐゴシック" pitchFamily="127" charset="-128"/>
              </a:rPr>
              <a:t>For older children: Food in this section should make up about 12% of the food you eat daily</a:t>
            </a:r>
          </a:p>
          <a:p>
            <a:pPr eaLnBrk="1" hangingPunct="1"/>
            <a:endParaRPr lang="en-US">
              <a:latin typeface="Arial" pitchFamily="127" charset="0"/>
              <a:ea typeface="ＭＳ Ｐゴシック" pitchFamily="127" charset="-128"/>
              <a:cs typeface="ＭＳ Ｐゴシック" pitchFamily="127" charset="-128"/>
            </a:endParaRPr>
          </a:p>
          <a:p>
            <a:pPr eaLnBrk="1" hangingPunct="1"/>
            <a:r>
              <a:rPr lang="en-US">
                <a:latin typeface="Arial" pitchFamily="127" charset="0"/>
                <a:ea typeface="ＭＳ Ｐゴシック" pitchFamily="127" charset="-128"/>
                <a:cs typeface="ＭＳ Ｐゴシック" pitchFamily="127" charset="-128"/>
              </a:rPr>
              <a:t>Reference: NHS EatWell</a:t>
            </a:r>
          </a:p>
          <a:p>
            <a:pPr eaLnBrk="1" hangingPunct="1"/>
            <a:r>
              <a:rPr lang="en-US">
                <a:latin typeface="Arial" pitchFamily="127" charset="0"/>
                <a:ea typeface="ＭＳ Ｐゴシック" pitchFamily="127" charset="-128"/>
                <a:cs typeface="ＭＳ Ｐゴシック" pitchFamily="127" charset="-128"/>
              </a:rPr>
              <a:t>http://www.nhs.uk/Livewell/Goodfood/Pages/eatwell-plate.aspx</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miter lim="800000"/>
            <a:headEnd/>
            <a:tailEnd/>
          </a:ln>
        </p:spPr>
        <p:txBody>
          <a:bodyPr/>
          <a:lstStyle/>
          <a:p>
            <a:fld id="{2307B9AF-F71E-43E9-AE33-AD818A88268E}" type="slidenum">
              <a:rPr lang="en-US">
                <a:latin typeface="Arial" pitchFamily="127" charset="0"/>
                <a:ea typeface="ＭＳ Ｐゴシック" pitchFamily="127" charset="-128"/>
                <a:cs typeface="ＭＳ Ｐゴシック" pitchFamily="127" charset="-128"/>
              </a:rPr>
              <a:pPr/>
              <a:t>11</a:t>
            </a:fld>
            <a:endParaRPr lang="en-US">
              <a:latin typeface="Arial" pitchFamily="127" charset="0"/>
              <a:ea typeface="ＭＳ Ｐゴシック" pitchFamily="127" charset="-128"/>
              <a:cs typeface="ＭＳ Ｐゴシック" pitchFamily="127" charset="-128"/>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pPr marL="228600" indent="-228600" eaLnBrk="1" hangingPunct="1"/>
            <a:r>
              <a:rPr lang="en-US">
                <a:latin typeface="Arial" pitchFamily="127" charset="0"/>
                <a:ea typeface="ＭＳ Ｐゴシック" pitchFamily="127" charset="-128"/>
                <a:cs typeface="ＭＳ Ｐゴシック" pitchFamily="127" charset="-128"/>
              </a:rPr>
              <a:t>We all need some sugar and fat in our diets, but too much is not very good for us. It can be bad for our teeth and make it hard for us to concentrate.</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Now we have a good idea of what foods we should eat and how much of them, I would like you to get into pairs and make a shopping list of the things you would like to take on a picnic. Remember, plenty of fruit and vegetables and plenty of bread, pasta, rice or potatoes. Some meat, nuts or beans and some dairy - and only a small amount of sugary treats. I’ll leave the Eatwell plate for you to look at while you are planning your picnic.</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Hand-out the worksheets, which show the Eatwell plate and ask the children to make their lists with a healthy diet in mind.</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Once the children have completed this exercise, take a look at Millie and Sam</a:t>
            </a:r>
            <a:r>
              <a:rPr lang="ja-JP" altLang="en-US">
                <a:latin typeface="Arial" pitchFamily="127" charset="0"/>
                <a:ea typeface="ＭＳ Ｐゴシック" pitchFamily="127" charset="-128"/>
                <a:cs typeface="ＭＳ Ｐゴシック" pitchFamily="127" charset="-128"/>
              </a:rPr>
              <a:t>’</a:t>
            </a:r>
            <a:r>
              <a:rPr lang="en-US" altLang="ja-JP">
                <a:latin typeface="Arial" pitchFamily="127" charset="0"/>
                <a:ea typeface="ＭＳ Ｐゴシック" pitchFamily="127" charset="-128"/>
                <a:cs typeface="ＭＳ Ｐゴシック" pitchFamily="127" charset="-128"/>
              </a:rPr>
              <a:t>s list.</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Reference: NHS EatWell</a:t>
            </a:r>
          </a:p>
          <a:p>
            <a:pPr marL="228600" indent="-228600" eaLnBrk="1" hangingPunct="1"/>
            <a:r>
              <a:rPr lang="en-US">
                <a:latin typeface="Arial" pitchFamily="127" charset="0"/>
                <a:ea typeface="ＭＳ Ｐゴシック" pitchFamily="127" charset="-128"/>
                <a:cs typeface="ＭＳ Ｐゴシック" pitchFamily="127" charset="-128"/>
              </a:rPr>
              <a:t>http://www.nhs.uk/Livewell/Goodfood/Pages/eatwell-plate.aspx</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miter lim="800000"/>
            <a:headEnd/>
            <a:tailEnd/>
          </a:ln>
        </p:spPr>
        <p:txBody>
          <a:bodyPr/>
          <a:lstStyle/>
          <a:p>
            <a:fld id="{8FD653A6-11AD-45DA-B326-25C69FFE283A}" type="slidenum">
              <a:rPr lang="en-US">
                <a:latin typeface="Arial" pitchFamily="127" charset="0"/>
                <a:ea typeface="ＭＳ Ｐゴシック" pitchFamily="127" charset="-128"/>
                <a:cs typeface="ＭＳ Ｐゴシック" pitchFamily="127" charset="-128"/>
              </a:rPr>
              <a:pPr/>
              <a:t>12</a:t>
            </a:fld>
            <a:endParaRPr lang="en-US">
              <a:latin typeface="Arial" pitchFamily="127" charset="0"/>
              <a:ea typeface="ＭＳ Ｐゴシック" pitchFamily="127" charset="-128"/>
              <a:cs typeface="ＭＳ Ｐゴシック" pitchFamily="127" charset="-128"/>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p:spPr>
        <p:txBody>
          <a:bodyPr/>
          <a:lstStyle/>
          <a:p>
            <a:pPr eaLnBrk="1" hangingPunct="1"/>
            <a:r>
              <a:rPr lang="en-US" smtClean="0">
                <a:latin typeface="Arial" pitchFamily="127" charset="0"/>
                <a:ea typeface="ＭＳ Ｐゴシック" pitchFamily="127" charset="-128"/>
                <a:cs typeface="ＭＳ Ｐゴシック" pitchFamily="127" charset="-128"/>
              </a:rPr>
              <a:t>Leave this on the screen while the children make their picnic lists. When the children have completed their lists ask them to keep them as they will need them again later.</a:t>
            </a:r>
          </a:p>
          <a:p>
            <a:pPr eaLnBrk="1" hangingPunct="1"/>
            <a:endParaRPr lang="en-US" smtClean="0">
              <a:latin typeface="Arial" pitchFamily="127" charset="0"/>
              <a:ea typeface="ＭＳ Ｐゴシック" pitchFamily="127" charset="-128"/>
              <a:cs typeface="ＭＳ Ｐゴシック" pitchFamily="127" charset="-128"/>
            </a:endParaRPr>
          </a:p>
          <a:p>
            <a:pPr eaLnBrk="1" hangingPunct="1"/>
            <a:endParaRPr lang="en-US" smtClean="0">
              <a:latin typeface="Arial" pitchFamily="127" charset="0"/>
              <a:ea typeface="ＭＳ Ｐゴシック" pitchFamily="127" charset="-128"/>
              <a:cs typeface="ＭＳ Ｐゴシック" pitchFamily="127" charset="-128"/>
            </a:endParaRPr>
          </a:p>
          <a:p>
            <a:pPr eaLnBrk="1" hangingPunct="1"/>
            <a:r>
              <a:rPr lang="en-US" smtClean="0">
                <a:latin typeface="Arial" pitchFamily="127" charset="0"/>
                <a:ea typeface="ＭＳ Ｐゴシック" pitchFamily="127" charset="-128"/>
                <a:cs typeface="ＭＳ Ｐゴシック" pitchFamily="127" charset="-128"/>
              </a:rPr>
              <a:t>Reference: NHS EatWell</a:t>
            </a:r>
          </a:p>
          <a:p>
            <a:pPr eaLnBrk="1" hangingPunct="1"/>
            <a:r>
              <a:rPr lang="en-US" smtClean="0">
                <a:latin typeface="Arial" pitchFamily="127" charset="0"/>
                <a:ea typeface="ＭＳ Ｐゴシック" pitchFamily="127" charset="-128"/>
                <a:cs typeface="ＭＳ Ｐゴシック" pitchFamily="127" charset="-128"/>
              </a:rPr>
              <a:t>http://www.nhs.uk/Livewell/Goodfood/Pages/eatwell-plate.aspx</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miter lim="800000"/>
            <a:headEnd/>
            <a:tailEnd/>
          </a:ln>
        </p:spPr>
        <p:txBody>
          <a:bodyPr/>
          <a:lstStyle/>
          <a:p>
            <a:fld id="{762ABB88-0E15-456B-87DE-C12149E5B1ED}" type="slidenum">
              <a:rPr lang="en-US">
                <a:latin typeface="Arial" pitchFamily="127" charset="0"/>
                <a:ea typeface="ＭＳ Ｐゴシック" pitchFamily="127" charset="-128"/>
                <a:cs typeface="ＭＳ Ｐゴシック" pitchFamily="127" charset="-128"/>
              </a:rPr>
              <a:pPr/>
              <a:t>13</a:t>
            </a:fld>
            <a:endParaRPr lang="en-US">
              <a:latin typeface="Arial" pitchFamily="127" charset="0"/>
              <a:ea typeface="ＭＳ Ｐゴシック" pitchFamily="127" charset="-128"/>
              <a:cs typeface="ＭＳ Ｐゴシック" pitchFamily="127" charset="-128"/>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Do you think Mille and Sam have made a good choice? Yes, because they have a balanced choice with something from each section of the plate.</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Although Sam and Millie have chosen something from each section of the plate for their picnic, sometimes meals won</a:t>
            </a:r>
            <a:r>
              <a:rPr lang="ja-JP" altLang="en-US">
                <a:latin typeface="Arial" pitchFamily="127" charset="0"/>
                <a:ea typeface="ＭＳ Ｐゴシック" pitchFamily="127" charset="-128"/>
                <a:cs typeface="ＭＳ Ｐゴシック" pitchFamily="127" charset="-128"/>
              </a:rPr>
              <a:t>’</a:t>
            </a:r>
            <a:r>
              <a:rPr lang="en-US" altLang="ja-JP">
                <a:latin typeface="Arial" pitchFamily="127" charset="0"/>
                <a:ea typeface="ＭＳ Ｐゴシック" pitchFamily="127" charset="-128"/>
                <a:cs typeface="ＭＳ Ｐゴシック" pitchFamily="127" charset="-128"/>
              </a:rPr>
              <a:t>t have everything from each section. This is fine, as long as there are choices from each section throughout the day.</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Now ask the children to go back to their work sheets and write down or draw the food they have chosen for their picnic in the correct section of the Eatwell plate. Hands up who thinks they have made a good choice?</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(This is a good place to break if you want to split the learning across several sessions.)</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Let’s say goodbye to Max and Miilie for today and we will join them again for their picnic.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miter lim="800000"/>
            <a:headEnd/>
            <a:tailEnd/>
          </a:ln>
        </p:spPr>
        <p:txBody>
          <a:bodyPr/>
          <a:lstStyle/>
          <a:p>
            <a:fld id="{5026BB2B-8E16-4989-8AD4-22F09E7C26A4}" type="slidenum">
              <a:rPr lang="en-US">
                <a:latin typeface="Arial" pitchFamily="127" charset="0"/>
                <a:ea typeface="ＭＳ Ｐゴシック" pitchFamily="127" charset="-128"/>
                <a:cs typeface="ＭＳ Ｐゴシック" pitchFamily="127" charset="-128"/>
              </a:rPr>
              <a:pPr/>
              <a:t>14</a:t>
            </a:fld>
            <a:endParaRPr lang="en-US">
              <a:latin typeface="Arial" pitchFamily="127" charset="0"/>
              <a:ea typeface="ＭＳ Ｐゴシック" pitchFamily="127" charset="-128"/>
              <a:cs typeface="ＭＳ Ｐゴシック" pitchFamily="127" charset="-128"/>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pPr marL="228600" indent="-228600" eaLnBrk="1" hangingPunct="1"/>
            <a:endParaRPr lang="en-US">
              <a:latin typeface="Arial" pitchFamily="127" charset="0"/>
              <a:ea typeface="ＭＳ Ｐゴシック" pitchFamily="127" charset="-128"/>
              <a:cs typeface="ＭＳ Ｐゴシック" pitchFamily="12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miter lim="800000"/>
            <a:headEnd/>
            <a:tailEnd/>
          </a:ln>
        </p:spPr>
        <p:txBody>
          <a:bodyPr/>
          <a:lstStyle/>
          <a:p>
            <a:fld id="{DA67CEA8-2FB4-4825-B503-C92D76077D85}" type="slidenum">
              <a:rPr lang="en-US">
                <a:latin typeface="Arial" pitchFamily="127" charset="0"/>
                <a:ea typeface="ＭＳ Ｐゴシック" pitchFamily="127" charset="-128"/>
                <a:cs typeface="ＭＳ Ｐゴシック" pitchFamily="127" charset="-128"/>
              </a:rPr>
              <a:pPr/>
              <a:t>15</a:t>
            </a:fld>
            <a:endParaRPr lang="en-US">
              <a:latin typeface="Arial" pitchFamily="127" charset="0"/>
              <a:ea typeface="ＭＳ Ｐゴシック" pitchFamily="127" charset="-128"/>
              <a:cs typeface="ＭＳ Ｐゴシック" pitchFamily="127" charset="-128"/>
            </a:endParaRPr>
          </a:p>
        </p:txBody>
      </p:sp>
      <p:sp>
        <p:nvSpPr>
          <p:cNvPr id="44034" name="Rectangle 2"/>
          <p:cNvSpPr>
            <a:spLocks noGrp="1" noRot="1" noChangeAspect="1" noChangeArrowheads="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Ask the children to think of three reasons why it’s good for them or the environment.</a:t>
            </a:r>
          </a:p>
          <a:p>
            <a:pPr marL="228600" indent="-228600" eaLnBrk="1" hangingPunct="1"/>
            <a:endParaRPr lang="en-US" smtClean="0">
              <a:solidFill>
                <a:schemeClr val="folHlink"/>
              </a:solidFill>
              <a:latin typeface="Arial" pitchFamily="127" charset="0"/>
              <a:ea typeface="ＭＳ Ｐゴシック" pitchFamily="127" charset="-128"/>
              <a:cs typeface="ＭＳ Ｐゴシック" pitchFamily="127" charset="-128"/>
            </a:endParaRPr>
          </a:p>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Prompts – good exercise, fresh air, no pollution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miter lim="800000"/>
            <a:headEnd/>
            <a:tailEnd/>
          </a:ln>
        </p:spPr>
        <p:txBody>
          <a:bodyPr/>
          <a:lstStyle/>
          <a:p>
            <a:fld id="{F1408F31-BFE3-406D-B12F-2B5DFF6385F3}" type="slidenum">
              <a:rPr lang="en-US">
                <a:latin typeface="Arial" pitchFamily="127" charset="0"/>
                <a:ea typeface="ＭＳ Ｐゴシック" pitchFamily="127" charset="-128"/>
                <a:cs typeface="ＭＳ Ｐゴシック" pitchFamily="127" charset="-128"/>
              </a:rPr>
              <a:pPr/>
              <a:t>16</a:t>
            </a:fld>
            <a:endParaRPr lang="en-US">
              <a:latin typeface="Arial" pitchFamily="127" charset="0"/>
              <a:ea typeface="ＭＳ Ｐゴシック" pitchFamily="127" charset="-128"/>
              <a:cs typeface="ＭＳ Ｐゴシック" pitchFamily="127"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Why might they look for somewhere that is cool?</a:t>
            </a:r>
          </a:p>
          <a:p>
            <a:pPr marL="228600" indent="-228600" eaLnBrk="1" hangingPunct="1"/>
            <a:endParaRPr lang="en-US" smtClean="0">
              <a:solidFill>
                <a:schemeClr val="folHlink"/>
              </a:solidFill>
              <a:latin typeface="Arial" pitchFamily="127" charset="0"/>
              <a:ea typeface="ＭＳ Ｐゴシック" pitchFamily="127" charset="-128"/>
              <a:cs typeface="ＭＳ Ｐゴシック" pitchFamily="127" charset="-128"/>
            </a:endParaRPr>
          </a:p>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Prompts: to avoid heatstroke, so their food doesn’t melt, to keep their drinks cool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miter lim="800000"/>
            <a:headEnd/>
            <a:tailEnd/>
          </a:ln>
        </p:spPr>
        <p:txBody>
          <a:bodyPr/>
          <a:lstStyle/>
          <a:p>
            <a:fld id="{90A8F10C-DEB5-4CBA-9538-28AF5C65C65B}" type="slidenum">
              <a:rPr lang="en-US">
                <a:latin typeface="Arial" pitchFamily="127" charset="0"/>
                <a:ea typeface="ＭＳ Ｐゴシック" pitchFamily="127" charset="-128"/>
                <a:cs typeface="ＭＳ Ｐゴシック" pitchFamily="127" charset="-128"/>
              </a:rPr>
              <a:pPr/>
              <a:t>17</a:t>
            </a:fld>
            <a:endParaRPr lang="en-US">
              <a:latin typeface="Arial" pitchFamily="127" charset="0"/>
              <a:ea typeface="ＭＳ Ｐゴシック" pitchFamily="127" charset="-128"/>
              <a:cs typeface="ＭＳ Ｐゴシック" pitchFamily="127" charset="-128"/>
            </a:endParaRPr>
          </a:p>
        </p:txBody>
      </p:sp>
      <p:sp>
        <p:nvSpPr>
          <p:cNvPr id="48130" name="Rectangle 2"/>
          <p:cNvSpPr>
            <a:spLocks noGrp="1" noRot="1" noChangeAspect="1" noChangeArrowheads="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We know that Max and Millie’s picnic has food from all the sections of the Eatwell plate but what fruit and vegetables can you see?</a:t>
            </a:r>
          </a:p>
          <a:p>
            <a:pPr marL="228600" indent="-228600" eaLnBrk="1" hangingPunct="1"/>
            <a:endParaRPr lang="en-US" smtClean="0">
              <a:solidFill>
                <a:schemeClr val="folHlink"/>
              </a:solidFill>
              <a:latin typeface="Arial" pitchFamily="127" charset="0"/>
              <a:ea typeface="ＭＳ Ｐゴシック" pitchFamily="127" charset="-128"/>
              <a:cs typeface="ＭＳ Ｐゴシック" pitchFamily="127" charset="-128"/>
            </a:endParaRPr>
          </a:p>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Ask the children to call them out and write them up on the board.</a:t>
            </a:r>
          </a:p>
          <a:p>
            <a:pPr marL="228600" indent="-228600" eaLnBrk="1" hangingPunct="1"/>
            <a:endParaRPr lang="en-US" smtClean="0">
              <a:solidFill>
                <a:schemeClr val="folHlink"/>
              </a:solidFill>
              <a:latin typeface="Arial" pitchFamily="127" charset="0"/>
              <a:ea typeface="ＭＳ Ｐゴシック" pitchFamily="127" charset="-128"/>
              <a:cs typeface="ＭＳ Ｐゴシック" pitchFamily="127" charset="-128"/>
            </a:endParaRPr>
          </a:p>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Carrots, celery, grapes, fruit juice. How many is that? Four.</a:t>
            </a:r>
          </a:p>
          <a:p>
            <a:pPr marL="228600" indent="-228600" eaLnBrk="1" hangingPunct="1"/>
            <a:endParaRPr lang="en-US" smtClean="0">
              <a:solidFill>
                <a:schemeClr val="folHlink"/>
              </a:solidFill>
              <a:latin typeface="Arial" pitchFamily="127" charset="0"/>
              <a:ea typeface="ＭＳ Ｐゴシック" pitchFamily="127" charset="-128"/>
              <a:cs typeface="ＭＳ Ｐゴシック" pitchFamily="127" charset="-128"/>
            </a:endParaRPr>
          </a:p>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Do you know how many portions of fruit and vegetables we should try to eat every day? We should all try to have at least five but they can be spread across the whole day. So we might have fruit juice for breakfast or maybe a banana. We could have an apple at breaktime or lunch. We could eat some salad at lunchtime. Or we may have some tomatoes in the sauce of our spaghetti bolognese. Some beans on toast.</a:t>
            </a:r>
          </a:p>
          <a:p>
            <a:pPr marL="228600" indent="-228600" eaLnBrk="1" hangingPunct="1"/>
            <a:endParaRPr lang="en-US" smtClean="0">
              <a:solidFill>
                <a:schemeClr val="folHlink"/>
              </a:solidFill>
              <a:latin typeface="Arial" pitchFamily="127" charset="0"/>
              <a:ea typeface="ＭＳ Ｐゴシック" pitchFamily="127" charset="-128"/>
              <a:cs typeface="ＭＳ Ｐゴシック" pitchFamily="127" charset="-128"/>
            </a:endParaRPr>
          </a:p>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We are now going to work together to think about our favourite fruit and vegetables.</a:t>
            </a:r>
          </a:p>
          <a:p>
            <a:pPr marL="228600" indent="-228600" eaLnBrk="1" hangingPunct="1"/>
            <a:endParaRPr lang="en-US" smtClean="0">
              <a:solidFill>
                <a:schemeClr val="folHlink"/>
              </a:solidFill>
              <a:latin typeface="Arial" pitchFamily="127" charset="0"/>
              <a:ea typeface="ＭＳ Ｐゴシック" pitchFamily="127" charset="-128"/>
              <a:cs typeface="ＭＳ Ｐゴシック" pitchFamily="127" charset="-128"/>
            </a:endParaRPr>
          </a:p>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Now get the children to work through the 5-a-day worksheet and design a poster.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132F6263-122B-41FC-8B3D-87C1D92B68A2}" type="slidenum">
              <a:rPr lang="en-US" sz="1200"/>
              <a:pPr algn="r" eaLnBrk="0" hangingPunct="0"/>
              <a:t>18</a:t>
            </a:fld>
            <a:endParaRPr lang="en-US" sz="1200"/>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mtClean="0">
                <a:solidFill>
                  <a:schemeClr val="folHlink"/>
                </a:solidFill>
                <a:latin typeface="Arial" pitchFamily="127" charset="0"/>
                <a:ea typeface="ＭＳ Ｐゴシック" pitchFamily="127" charset="-128"/>
                <a:cs typeface="ＭＳ Ｐゴシック" pitchFamily="127" charset="-128"/>
              </a:rPr>
              <a:t>Millie spots a symbol on the front of her juice carton. She want’s to find out what it means.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miter lim="800000"/>
            <a:headEnd/>
            <a:tailEnd/>
          </a:ln>
        </p:spPr>
        <p:txBody>
          <a:bodyPr/>
          <a:lstStyle/>
          <a:p>
            <a:fld id="{0DDFA0C1-8990-4651-B2D3-B74D04731A5B}" type="slidenum">
              <a:rPr lang="en-US">
                <a:latin typeface="Arial" pitchFamily="127" charset="0"/>
                <a:ea typeface="ＭＳ Ｐゴシック" pitchFamily="127" charset="-128"/>
                <a:cs typeface="ＭＳ Ｐゴシック" pitchFamily="127" charset="-128"/>
              </a:rPr>
              <a:pPr/>
              <a:t>19</a:t>
            </a:fld>
            <a:endParaRPr lang="en-US">
              <a:latin typeface="Arial" pitchFamily="127" charset="0"/>
              <a:ea typeface="ＭＳ Ｐゴシック" pitchFamily="127" charset="-128"/>
              <a:cs typeface="ＭＳ Ｐゴシック" pitchFamily="127" charset="-128"/>
            </a:endParaRPr>
          </a:p>
        </p:txBody>
      </p:sp>
      <p:sp>
        <p:nvSpPr>
          <p:cNvPr id="52226"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z="800" dirty="0">
                <a:latin typeface="Arial" pitchFamily="127" charset="0"/>
                <a:ea typeface="MS Mincho" charset="-128"/>
                <a:cs typeface="MS Mincho" charset="-128"/>
              </a:rPr>
              <a:t>Hands up who </a:t>
            </a:r>
            <a:r>
              <a:rPr lang="en-US" sz="800" dirty="0" err="1">
                <a:latin typeface="Arial" pitchFamily="127" charset="0"/>
                <a:ea typeface="MS Mincho" charset="-128"/>
                <a:cs typeface="MS Mincho" charset="-128"/>
              </a:rPr>
              <a:t>recognises</a:t>
            </a:r>
            <a:r>
              <a:rPr lang="en-US" sz="800" dirty="0">
                <a:latin typeface="Arial" pitchFamily="127" charset="0"/>
                <a:ea typeface="MS Mincho" charset="-128"/>
                <a:cs typeface="MS Mincho" charset="-128"/>
              </a:rPr>
              <a:t> the diagram? What do you think it means?</a:t>
            </a:r>
          </a:p>
          <a:p>
            <a:pPr marL="228600" indent="-228600" eaLnBrk="1" hangingPunct="1"/>
            <a:endParaRPr lang="en-US" sz="800" dirty="0">
              <a:latin typeface="Arial" pitchFamily="127" charset="0"/>
              <a:ea typeface="MS Mincho" charset="-128"/>
              <a:cs typeface="MS Mincho" charset="-128"/>
            </a:endParaRPr>
          </a:p>
          <a:p>
            <a:pPr marL="228600" indent="-228600" eaLnBrk="1" hangingPunct="1"/>
            <a:r>
              <a:rPr lang="en-US" sz="800" dirty="0">
                <a:latin typeface="Arial" pitchFamily="127" charset="0"/>
                <a:ea typeface="MS Mincho" charset="-128"/>
                <a:cs typeface="MS Mincho" charset="-128"/>
              </a:rPr>
              <a:t>Walk through the basic traffic light system</a:t>
            </a:r>
          </a:p>
          <a:p>
            <a:pPr marL="228600" indent="-228600" eaLnBrk="1" hangingPunct="1"/>
            <a:endParaRPr lang="en-US" sz="800" dirty="0">
              <a:latin typeface="Arial" pitchFamily="127" charset="0"/>
              <a:ea typeface="MS Mincho" charset="-128"/>
              <a:cs typeface="MS Mincho" charset="-128"/>
            </a:endParaRPr>
          </a:p>
          <a:p>
            <a:pPr marL="228600" indent="-228600" eaLnBrk="1" hangingPunct="1"/>
            <a:r>
              <a:rPr lang="en-US" sz="800" dirty="0">
                <a:latin typeface="Arial" pitchFamily="127" charset="0"/>
                <a:ea typeface="MS Mincho" charset="-128"/>
                <a:cs typeface="MS Mincho" charset="-128"/>
              </a:rPr>
              <a:t>The symbols highlight what</a:t>
            </a:r>
            <a:r>
              <a:rPr lang="ja-JP" altLang="en-US" sz="800" dirty="0">
                <a:latin typeface="Arial" pitchFamily="127" charset="0"/>
                <a:ea typeface="MS Mincho" charset="-128"/>
                <a:cs typeface="MS Mincho" charset="-128"/>
              </a:rPr>
              <a:t>’</a:t>
            </a:r>
            <a:r>
              <a:rPr lang="en-US" altLang="ja-JP" sz="800" dirty="0">
                <a:latin typeface="Arial" pitchFamily="127" charset="0"/>
                <a:ea typeface="MS Mincho" charset="-128"/>
                <a:cs typeface="MS Mincho" charset="-128"/>
              </a:rPr>
              <a:t>s in the package.</a:t>
            </a:r>
          </a:p>
          <a:p>
            <a:pPr marL="228600" indent="-228600" eaLnBrk="1" hangingPunct="1">
              <a:buFontTx/>
              <a:buChar char="-"/>
            </a:pPr>
            <a:endParaRPr lang="en-US" sz="800" dirty="0">
              <a:latin typeface="Arial" pitchFamily="127" charset="0"/>
              <a:ea typeface="MS Mincho" charset="-128"/>
              <a:cs typeface="MS Mincho" charset="-128"/>
            </a:endParaRPr>
          </a:p>
          <a:p>
            <a:pPr marL="228600" indent="-228600" eaLnBrk="1" hangingPunct="1"/>
            <a:r>
              <a:rPr lang="en-US" b="1" dirty="0">
                <a:latin typeface="Arial" pitchFamily="127" charset="0"/>
                <a:ea typeface="ＭＳ Ｐゴシック" pitchFamily="127" charset="-128"/>
                <a:cs typeface="ＭＳ Ｐゴシック" pitchFamily="127" charset="-128"/>
              </a:rPr>
              <a:t>Red</a:t>
            </a:r>
            <a:r>
              <a:rPr lang="en-US" dirty="0">
                <a:latin typeface="Arial" pitchFamily="127" charset="0"/>
                <a:ea typeface="ＭＳ Ｐゴシック" pitchFamily="127" charset="-128"/>
                <a:cs typeface="ＭＳ Ｐゴシック" pitchFamily="127" charset="-128"/>
              </a:rPr>
              <a:t> – Red on the front of pack does not mean that you should not or cannot eat or drink this product, but that you should try to keep an eye on how often you choose them, or how much you consume. A diet with fewer reds can help you achieve a healthier diet.</a:t>
            </a:r>
          </a:p>
          <a:p>
            <a:pPr marL="228600" indent="-228600" eaLnBrk="1" hangingPunct="1"/>
            <a:r>
              <a:rPr lang="en-US" b="1" dirty="0">
                <a:latin typeface="Arial" pitchFamily="127" charset="0"/>
                <a:ea typeface="ＭＳ Ｐゴシック" pitchFamily="127" charset="-128"/>
                <a:cs typeface="ＭＳ Ｐゴシック" pitchFamily="127" charset="-128"/>
              </a:rPr>
              <a:t>Amber</a:t>
            </a:r>
            <a:r>
              <a:rPr lang="en-US" dirty="0">
                <a:latin typeface="Arial" pitchFamily="127" charset="0"/>
                <a:ea typeface="ＭＳ Ｐゴシック" pitchFamily="127" charset="-128"/>
                <a:cs typeface="ＭＳ Ｐゴシック" pitchFamily="127" charset="-128"/>
              </a:rPr>
              <a:t> – This means the product is neither high nor low for that nutrient. They can help you balance your diet but just try to include a few green ones too.</a:t>
            </a:r>
          </a:p>
          <a:p>
            <a:pPr marL="228600" indent="-228600" eaLnBrk="1" hangingPunct="1"/>
            <a:r>
              <a:rPr lang="en-US" b="1" dirty="0">
                <a:latin typeface="Arial" pitchFamily="127" charset="0"/>
                <a:ea typeface="ＭＳ Ｐゴシック" pitchFamily="127" charset="-128"/>
                <a:cs typeface="ＭＳ Ｐゴシック" pitchFamily="127" charset="-128"/>
              </a:rPr>
              <a:t>Green</a:t>
            </a:r>
            <a:r>
              <a:rPr lang="en-US" dirty="0">
                <a:latin typeface="Arial" pitchFamily="127" charset="0"/>
                <a:ea typeface="ＭＳ Ｐゴシック" pitchFamily="127" charset="-128"/>
                <a:cs typeface="ＭＳ Ｐゴシック" pitchFamily="127" charset="-128"/>
              </a:rPr>
              <a:t> – Products with green icons means the food or drink is low in that nutrient. The more green lights the healthier the choice but you should not just eat green foods however as you need a balance with a few ambers and reds to make sure you are eating all the nutrients required for a balanced diet</a:t>
            </a:r>
            <a:r>
              <a:rPr lang="en-US" dirty="0" smtClean="0">
                <a:latin typeface="Arial" pitchFamily="127" charset="0"/>
                <a:ea typeface="ＭＳ Ｐゴシック" pitchFamily="127" charset="-128"/>
                <a:cs typeface="ＭＳ Ｐゴシック" pitchFamily="127" charset="-128"/>
              </a:rPr>
              <a:t>.</a:t>
            </a:r>
          </a:p>
          <a:p>
            <a:pPr marL="228600" indent="-228600" eaLnBrk="1" hangingPunct="1"/>
            <a:endParaRPr lang="en-US" dirty="0" smtClean="0">
              <a:latin typeface="Arial" pitchFamily="127" charset="0"/>
              <a:ea typeface="ＭＳ Ｐゴシック" pitchFamily="127" charset="-128"/>
              <a:cs typeface="ＭＳ Ｐゴシック" pitchFamily="127" charset="-128"/>
            </a:endParaRP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Arial" pitchFamily="127" charset="0"/>
                <a:ea typeface="MS Mincho" charset="-128"/>
                <a:cs typeface="MS Mincho" charset="-128"/>
              </a:rPr>
              <a:t>This is a good place to break the presentation if you want to split the content into separate sessions.</a:t>
            </a:r>
          </a:p>
          <a:p>
            <a:pPr marL="228600" indent="-228600" eaLnBrk="1" hangingPunct="1"/>
            <a:endParaRPr lang="en-US" dirty="0">
              <a:latin typeface="Arial" pitchFamily="127" charset="0"/>
              <a:ea typeface="ＭＳ Ｐゴシック" pitchFamily="127" charset="-128"/>
              <a:cs typeface="ＭＳ Ｐゴシック" pitchFamily="12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fld id="{F6061AEE-1675-44CE-9004-F800704BF8ED}" type="slidenum">
              <a:rPr lang="en-US">
                <a:latin typeface="Arial" pitchFamily="127" charset="0"/>
                <a:ea typeface="ＭＳ Ｐゴシック" pitchFamily="127" charset="-128"/>
                <a:cs typeface="ＭＳ Ｐゴシック" pitchFamily="127" charset="-128"/>
              </a:rPr>
              <a:pPr/>
              <a:t>2</a:t>
            </a:fld>
            <a:endParaRPr lang="en-US">
              <a:latin typeface="Arial" pitchFamily="127" charset="0"/>
              <a:ea typeface="ＭＳ Ｐゴシック" pitchFamily="127" charset="-128"/>
              <a:cs typeface="ＭＳ Ｐゴシック" pitchFamily="127" charset="-128"/>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en-US">
              <a:latin typeface="Arial" pitchFamily="127" charset="0"/>
              <a:ea typeface="ＭＳ Ｐゴシック" pitchFamily="127" charset="-128"/>
              <a:cs typeface="ＭＳ Ｐゴシック" pitchFamily="12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miter lim="800000"/>
            <a:headEnd/>
            <a:tailEnd/>
          </a:ln>
        </p:spPr>
        <p:txBody>
          <a:bodyPr/>
          <a:lstStyle/>
          <a:p>
            <a:fld id="{E00BFAC1-47F4-4C3B-AEEE-1FB61A7AEA21}" type="slidenum">
              <a:rPr lang="en-US">
                <a:latin typeface="Arial" pitchFamily="127" charset="0"/>
                <a:ea typeface="ＭＳ Ｐゴシック" pitchFamily="127" charset="-128"/>
                <a:cs typeface="ＭＳ Ｐゴシック" pitchFamily="127" charset="-128"/>
              </a:rPr>
              <a:pPr/>
              <a:t>20</a:t>
            </a:fld>
            <a:endParaRPr lang="en-US">
              <a:latin typeface="Arial" pitchFamily="127" charset="0"/>
              <a:ea typeface="ＭＳ Ｐゴシック" pitchFamily="127" charset="-128"/>
              <a:cs typeface="ＭＳ Ｐゴシック" pitchFamily="127" charset="-128"/>
            </a:endParaRPr>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endParaRPr lang="en-US" sz="800">
              <a:latin typeface="Arial" pitchFamily="127" charset="0"/>
              <a:ea typeface="MS Mincho" charset="-128"/>
              <a:cs typeface="MS Mincho"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miter lim="800000"/>
            <a:headEnd/>
            <a:tailEnd/>
          </a:ln>
        </p:spPr>
        <p:txBody>
          <a:bodyPr/>
          <a:lstStyle/>
          <a:p>
            <a:fld id="{DAACC840-287C-415F-89AD-6115F26299D2}" type="slidenum">
              <a:rPr lang="en-US">
                <a:latin typeface="Arial" pitchFamily="127" charset="0"/>
                <a:ea typeface="ＭＳ Ｐゴシック" pitchFamily="127" charset="-128"/>
                <a:cs typeface="ＭＳ Ｐゴシック" pitchFamily="127" charset="-128"/>
              </a:rPr>
              <a:pPr/>
              <a:t>21</a:t>
            </a:fld>
            <a:endParaRPr lang="en-US">
              <a:latin typeface="Arial" pitchFamily="127" charset="0"/>
              <a:ea typeface="ＭＳ Ｐゴシック" pitchFamily="127" charset="-128"/>
              <a:cs typeface="ＭＳ Ｐゴシック" pitchFamily="127" charset="-128"/>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dirty="0">
                <a:latin typeface="Arial" pitchFamily="127" charset="0"/>
                <a:ea typeface="ＭＳ Ｐゴシック" pitchFamily="127" charset="-128"/>
                <a:cs typeface="ＭＳ Ｐゴシック" pitchFamily="127" charset="-128"/>
              </a:rPr>
              <a:t>Get the children to draw a picture of themselves doing their active play activity. </a:t>
            </a:r>
          </a:p>
          <a:p>
            <a:pPr marL="228600" indent="-228600" eaLnBrk="1" hangingPunct="1"/>
            <a:endParaRPr lang="en-US" dirty="0">
              <a:latin typeface="Arial" pitchFamily="127" charset="0"/>
              <a:ea typeface="ＭＳ Ｐゴシック" pitchFamily="127" charset="-128"/>
              <a:cs typeface="ＭＳ Ｐゴシック" pitchFamily="127" charset="-128"/>
            </a:endParaRPr>
          </a:p>
          <a:p>
            <a:pPr marL="228600" indent="-228600" eaLnBrk="1" hangingPunct="1"/>
            <a:r>
              <a:rPr lang="en-US" dirty="0">
                <a:latin typeface="Arial" pitchFamily="127" charset="0"/>
                <a:ea typeface="ＭＳ Ｐゴシック" pitchFamily="127" charset="-128"/>
                <a:cs typeface="ＭＳ Ｐゴシック" pitchFamily="127" charset="-128"/>
              </a:rPr>
              <a:t>If you have time discuss some of the reasons why active play is good:</a:t>
            </a:r>
          </a:p>
          <a:p>
            <a:pPr marL="228600" indent="-228600" eaLnBrk="1" hangingPunct="1"/>
            <a:endParaRPr lang="en-US" dirty="0">
              <a:latin typeface="Arial" pitchFamily="127" charset="0"/>
              <a:ea typeface="ＭＳ Ｐゴシック" pitchFamily="127" charset="-128"/>
              <a:cs typeface="ＭＳ Ｐゴシック" pitchFamily="127" charset="-128"/>
            </a:endParaRPr>
          </a:p>
          <a:p>
            <a:pPr marL="228600" indent="-228600" eaLnBrk="1" hangingPunct="1">
              <a:buFontTx/>
              <a:buChar char="-"/>
            </a:pPr>
            <a:r>
              <a:rPr lang="en-US" sz="800" dirty="0">
                <a:latin typeface="Arial" pitchFamily="127" charset="0"/>
                <a:ea typeface="MS Mincho" charset="-128"/>
                <a:cs typeface="MS Mincho" charset="-128"/>
              </a:rPr>
              <a:t>Helps us to stay fit and healthy</a:t>
            </a:r>
          </a:p>
          <a:p>
            <a:pPr marL="228600" indent="-228600" eaLnBrk="1" hangingPunct="1">
              <a:buFontTx/>
              <a:buChar char="-"/>
            </a:pPr>
            <a:r>
              <a:rPr lang="en-US" sz="800" dirty="0">
                <a:latin typeface="Arial" pitchFamily="127" charset="0"/>
                <a:ea typeface="MS Mincho" charset="-128"/>
                <a:cs typeface="MS Mincho" charset="-128"/>
              </a:rPr>
              <a:t>Helps us to build strong muscles and bone</a:t>
            </a:r>
          </a:p>
          <a:p>
            <a:pPr marL="228600" indent="-228600" eaLnBrk="1" hangingPunct="1">
              <a:buFontTx/>
              <a:buChar char="-"/>
            </a:pPr>
            <a:r>
              <a:rPr lang="en-US" sz="800" dirty="0">
                <a:latin typeface="Arial" pitchFamily="127" charset="0"/>
                <a:ea typeface="MS Mincho" charset="-128"/>
                <a:cs typeface="MS Mincho" charset="-128"/>
              </a:rPr>
              <a:t>It</a:t>
            </a:r>
            <a:r>
              <a:rPr lang="ja-JP" altLang="en-US" sz="800" dirty="0">
                <a:latin typeface="Arial" pitchFamily="127" charset="0"/>
                <a:ea typeface="MS Mincho" charset="-128"/>
                <a:cs typeface="MS Mincho" charset="-128"/>
              </a:rPr>
              <a:t>’</a:t>
            </a:r>
            <a:r>
              <a:rPr lang="en-US" altLang="ja-JP" sz="800" dirty="0">
                <a:latin typeface="Arial" pitchFamily="127" charset="0"/>
                <a:ea typeface="MS Mincho" charset="-128"/>
                <a:cs typeface="MS Mincho" charset="-128"/>
              </a:rPr>
              <a:t>s very good for hand-eye coordination</a:t>
            </a:r>
          </a:p>
          <a:p>
            <a:pPr marL="228600" indent="-228600" eaLnBrk="1" hangingPunct="1">
              <a:buFontTx/>
              <a:buChar char="-"/>
            </a:pPr>
            <a:r>
              <a:rPr lang="en-US" sz="800" dirty="0">
                <a:latin typeface="Arial" pitchFamily="127" charset="0"/>
                <a:ea typeface="MS Mincho" charset="-128"/>
                <a:cs typeface="MS Mincho" charset="-128"/>
              </a:rPr>
              <a:t>It reduces the risk of illness</a:t>
            </a:r>
          </a:p>
          <a:p>
            <a:pPr marL="228600" indent="-228600" eaLnBrk="1" hangingPunct="1">
              <a:buFontTx/>
              <a:buChar char="-"/>
            </a:pPr>
            <a:r>
              <a:rPr lang="en-US" sz="800" dirty="0">
                <a:latin typeface="Arial" pitchFamily="127" charset="0"/>
                <a:ea typeface="MS Mincho" charset="-128"/>
                <a:cs typeface="MS Mincho" charset="-128"/>
              </a:rPr>
              <a:t>It helps you to maintain a healthy heart</a:t>
            </a:r>
          </a:p>
          <a:p>
            <a:pPr marL="228600" indent="-228600" eaLnBrk="1" hangingPunct="1">
              <a:buFontTx/>
              <a:buChar char="-"/>
            </a:pPr>
            <a:r>
              <a:rPr lang="en-US" sz="800" dirty="0">
                <a:latin typeface="Arial" pitchFamily="127" charset="0"/>
                <a:ea typeface="MS Mincho" charset="-128"/>
                <a:cs typeface="MS Mincho" charset="-128"/>
              </a:rPr>
              <a:t>It helps us to sleep more comfortably</a:t>
            </a:r>
          </a:p>
          <a:p>
            <a:pPr marL="228600" indent="-228600" eaLnBrk="1" hangingPunct="1">
              <a:buFontTx/>
              <a:buChar char="-"/>
            </a:pPr>
            <a:r>
              <a:rPr lang="en-US" sz="800" dirty="0">
                <a:latin typeface="Arial" pitchFamily="127" charset="0"/>
                <a:ea typeface="MS Mincho" charset="-128"/>
                <a:cs typeface="MS Mincho" charset="-128"/>
              </a:rPr>
              <a:t>It helps us to concentrate harder in class</a:t>
            </a:r>
          </a:p>
          <a:p>
            <a:pPr marL="228600" indent="-228600" eaLnBrk="1" hangingPunct="1">
              <a:buFontTx/>
              <a:buChar char="-"/>
            </a:pPr>
            <a:r>
              <a:rPr lang="en-US" sz="800" dirty="0">
                <a:latin typeface="Arial" pitchFamily="127" charset="0"/>
                <a:ea typeface="MS Mincho" charset="-128"/>
                <a:cs typeface="MS Mincho" charset="-128"/>
              </a:rPr>
              <a:t>It is a great way of reducing stress levels and lifting your mood when you</a:t>
            </a:r>
            <a:r>
              <a:rPr lang="ja-JP" altLang="en-US" sz="800" dirty="0">
                <a:latin typeface="Arial" pitchFamily="127" charset="0"/>
                <a:ea typeface="MS Mincho" charset="-128"/>
                <a:cs typeface="MS Mincho" charset="-128"/>
              </a:rPr>
              <a:t>’</a:t>
            </a:r>
            <a:r>
              <a:rPr lang="en-US" altLang="ja-JP" sz="800" dirty="0">
                <a:latin typeface="Arial" pitchFamily="127" charset="0"/>
                <a:ea typeface="MS Mincho" charset="-128"/>
                <a:cs typeface="MS Mincho" charset="-128"/>
              </a:rPr>
              <a:t>re down</a:t>
            </a:r>
          </a:p>
          <a:p>
            <a:pPr marL="228600" indent="-228600" eaLnBrk="1" hangingPunct="1">
              <a:buFontTx/>
              <a:buChar char="-"/>
            </a:pPr>
            <a:r>
              <a:rPr lang="en-US" sz="800" dirty="0">
                <a:latin typeface="Arial" pitchFamily="127" charset="0"/>
                <a:ea typeface="MS Mincho" charset="-128"/>
                <a:cs typeface="MS Mincho" charset="-128"/>
              </a:rPr>
              <a:t>It</a:t>
            </a:r>
            <a:r>
              <a:rPr lang="ja-JP" altLang="en-US" sz="800" dirty="0">
                <a:latin typeface="Arial" pitchFamily="127" charset="0"/>
                <a:ea typeface="MS Mincho" charset="-128"/>
                <a:cs typeface="MS Mincho" charset="-128"/>
              </a:rPr>
              <a:t>’</a:t>
            </a:r>
            <a:r>
              <a:rPr lang="en-US" altLang="ja-JP" sz="800" dirty="0">
                <a:latin typeface="Arial" pitchFamily="127" charset="0"/>
                <a:ea typeface="MS Mincho" charset="-128"/>
                <a:cs typeface="MS Mincho" charset="-128"/>
              </a:rPr>
              <a:t>s a great way of meeting new friends</a:t>
            </a:r>
          </a:p>
          <a:p>
            <a:pPr marL="228600" indent="-228600" eaLnBrk="1" hangingPunct="1">
              <a:buFontTx/>
              <a:buChar char="-"/>
            </a:pPr>
            <a:endParaRPr lang="en-US" sz="800" dirty="0">
              <a:latin typeface="Arial" pitchFamily="127" charset="0"/>
              <a:ea typeface="MS Mincho" charset="-128"/>
              <a:cs typeface="MS Mincho" charset="-128"/>
            </a:endParaRPr>
          </a:p>
          <a:p>
            <a:pPr marL="228600" indent="-228600" eaLnBrk="1" hangingPunct="1">
              <a:buFontTx/>
              <a:buChar char="-"/>
            </a:pPr>
            <a:r>
              <a:rPr lang="en-US" sz="800" dirty="0">
                <a:latin typeface="Arial" pitchFamily="127" charset="0"/>
                <a:ea typeface="ＭＳ Ｐゴシック" pitchFamily="127" charset="-128"/>
                <a:cs typeface="ＭＳ Ｐゴシック" pitchFamily="127" charset="-128"/>
              </a:rPr>
              <a:t>Remind children that by making more time for exercise they will feel livelier and have more energy. Try to have at  least 30 minutes of exercise a day.</a:t>
            </a:r>
            <a:r>
              <a:rPr lang="en-GB" sz="300" dirty="0">
                <a:latin typeface="Arial" pitchFamily="127" charset="0"/>
                <a:ea typeface="ＭＳ Ｐゴシック" pitchFamily="127" charset="-128"/>
                <a:cs typeface="ＭＳ Ｐゴシック" pitchFamily="127" charset="-128"/>
              </a:rPr>
              <a:t> </a:t>
            </a:r>
            <a:endParaRPr lang="en-US" sz="300" dirty="0">
              <a:latin typeface="Arial" pitchFamily="127" charset="0"/>
              <a:ea typeface="MS Mincho" charset="-128"/>
              <a:cs typeface="MS Mincho" charset="-128"/>
            </a:endParaRPr>
          </a:p>
          <a:p>
            <a:pPr marL="228600" indent="-228600" eaLnBrk="1" hangingPunct="1">
              <a:buFontTx/>
              <a:buChar char="-"/>
            </a:pPr>
            <a:endParaRPr lang="en-US" sz="800" dirty="0">
              <a:latin typeface="Arial" pitchFamily="127" charset="0"/>
              <a:ea typeface="MS Mincho" charset="-128"/>
              <a:cs typeface="MS Mincho" charset="-128"/>
            </a:endParaRPr>
          </a:p>
          <a:p>
            <a:pPr marL="228600" indent="-228600" eaLnBrk="1" hangingPunct="1">
              <a:buFontTx/>
              <a:buChar char="-"/>
            </a:pPr>
            <a:endParaRPr lang="en-US" sz="800" dirty="0">
              <a:latin typeface="Arial" pitchFamily="127" charset="0"/>
              <a:ea typeface="MS Mincho" charset="-128"/>
              <a:cs typeface="MS Mincho" charset="-128"/>
            </a:endParaRPr>
          </a:p>
          <a:p>
            <a:pPr marL="228600" indent="-228600" eaLnBrk="1" hangingPunct="1"/>
            <a:r>
              <a:rPr lang="en-US" sz="800" b="1" dirty="0">
                <a:latin typeface="Arial" pitchFamily="127" charset="0"/>
                <a:ea typeface="MS Mincho" charset="-128"/>
                <a:cs typeface="MS Mincho" charset="-128"/>
              </a:rPr>
              <a:t>Reference:</a:t>
            </a:r>
            <a:r>
              <a:rPr lang="en-US" sz="800" dirty="0">
                <a:latin typeface="Arial" pitchFamily="127" charset="0"/>
                <a:ea typeface="MS Mincho" charset="-128"/>
                <a:cs typeface="MS Mincho" charset="-128"/>
              </a:rPr>
              <a:t> Change4life</a:t>
            </a:r>
          </a:p>
          <a:p>
            <a:pPr marL="228600" indent="-228600" eaLnBrk="1" hangingPunct="1"/>
            <a:r>
              <a:rPr lang="en-US" dirty="0">
                <a:latin typeface="Arial" pitchFamily="127" charset="0"/>
                <a:ea typeface="ＭＳ Ｐゴシック" pitchFamily="127" charset="-128"/>
                <a:cs typeface="ＭＳ Ｐゴシック" pitchFamily="127" charset="-128"/>
              </a:rPr>
              <a:t>http://</a:t>
            </a:r>
            <a:r>
              <a:rPr lang="en-US" dirty="0" err="1">
                <a:latin typeface="Arial" pitchFamily="127" charset="0"/>
                <a:ea typeface="ＭＳ Ｐゴシック" pitchFamily="127" charset="-128"/>
                <a:cs typeface="ＭＳ Ｐゴシック" pitchFamily="127" charset="-128"/>
              </a:rPr>
              <a:t>www.nhs.uk</a:t>
            </a:r>
            <a:r>
              <a:rPr lang="en-US" dirty="0">
                <a:latin typeface="Arial" pitchFamily="127" charset="0"/>
                <a:ea typeface="ＭＳ Ｐゴシック" pitchFamily="127" charset="-128"/>
                <a:cs typeface="ＭＳ Ｐゴシック" pitchFamily="127" charset="-128"/>
              </a:rPr>
              <a:t>/change4life/Pages/get-going-every-</a:t>
            </a:r>
            <a:r>
              <a:rPr lang="en-US" dirty="0" err="1">
                <a:latin typeface="Arial" pitchFamily="127" charset="0"/>
                <a:ea typeface="ＭＳ Ｐゴシック" pitchFamily="127" charset="-128"/>
                <a:cs typeface="ＭＳ Ｐゴシック" pitchFamily="127" charset="-128"/>
              </a:rPr>
              <a:t>day.aspx</a:t>
            </a:r>
            <a:endParaRPr lang="en-US" sz="800" dirty="0">
              <a:latin typeface="Arial" pitchFamily="127" charset="0"/>
              <a:ea typeface="MS Mincho" charset="-128"/>
              <a:cs typeface="MS Mincho" charset="-128"/>
            </a:endParaRPr>
          </a:p>
          <a:p>
            <a:pPr marL="228600" indent="-228600" eaLnBrk="1" hangingPunct="1">
              <a:buFontTx/>
              <a:buChar char="-"/>
            </a:pPr>
            <a:endParaRPr lang="en-US" sz="800" dirty="0">
              <a:latin typeface="Arial" pitchFamily="127" charset="0"/>
              <a:ea typeface="MS Mincho" charset="-128"/>
              <a:cs typeface="MS Mincho" charset="-128"/>
            </a:endParaRPr>
          </a:p>
          <a:p>
            <a:pPr marL="228600" indent="-228600" eaLnBrk="1" hangingPunct="1"/>
            <a:endParaRPr lang="en-US" sz="800" dirty="0">
              <a:latin typeface="Arial" pitchFamily="127" charset="0"/>
              <a:ea typeface="MS Mincho" charset="-128"/>
              <a:cs typeface="MS Mincho" charset="-128"/>
            </a:endParaRPr>
          </a:p>
          <a:p>
            <a:pPr marL="228600" indent="-228600" eaLnBrk="1" hangingPunct="1">
              <a:buFontTx/>
              <a:buChar char="-"/>
            </a:pPr>
            <a:endParaRPr lang="en-US" sz="800" dirty="0">
              <a:latin typeface="Arial" pitchFamily="127" charset="0"/>
              <a:ea typeface="MS Mincho" charset="-128"/>
              <a:cs typeface="MS Mincho"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miter lim="800000"/>
            <a:headEnd/>
            <a:tailEnd/>
          </a:ln>
        </p:spPr>
        <p:txBody>
          <a:bodyPr/>
          <a:lstStyle/>
          <a:p>
            <a:fld id="{D586915C-5F5C-46D2-B147-53A33EB6258B}" type="slidenum">
              <a:rPr lang="en-US">
                <a:latin typeface="Arial" pitchFamily="127" charset="0"/>
                <a:ea typeface="ＭＳ Ｐゴシック" pitchFamily="127" charset="-128"/>
                <a:cs typeface="ＭＳ Ｐゴシック" pitchFamily="127" charset="-128"/>
              </a:rPr>
              <a:pPr/>
              <a:t>22</a:t>
            </a:fld>
            <a:endParaRPr lang="en-US">
              <a:latin typeface="Arial" pitchFamily="127" charset="0"/>
              <a:ea typeface="ＭＳ Ｐゴシック" pitchFamily="127" charset="-128"/>
              <a:cs typeface="ＭＳ Ｐゴシック" pitchFamily="127" charset="-128"/>
            </a:endParaRPr>
          </a:p>
        </p:txBody>
      </p:sp>
      <p:sp>
        <p:nvSpPr>
          <p:cNvPr id="58370" name="Rectangle 2"/>
          <p:cNvSpPr>
            <a:spLocks noGrp="1" noRot="1" noChangeAspect="1" noChangeArrowheads="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buFontTx/>
              <a:buChar char="-"/>
            </a:pPr>
            <a:r>
              <a:rPr lang="en-US" sz="800" smtClean="0">
                <a:solidFill>
                  <a:schemeClr val="bg1"/>
                </a:solidFill>
                <a:latin typeface="Arial" pitchFamily="127" charset="0"/>
                <a:ea typeface="MS Mincho" charset="-128"/>
                <a:cs typeface="MS Mincho" charset="-128"/>
              </a:rPr>
              <a:t>After 45 minutes of playing in the hot sun, Millie starts to feel dizzy and her head starts to ache. They run back to their picnic spot to find her mum.</a:t>
            </a:r>
            <a:endParaRPr lang="en-US" sz="800" smtClean="0">
              <a:latin typeface="Arial" pitchFamily="127" charset="0"/>
              <a:ea typeface="MS Mincho" charset="-128"/>
              <a:cs typeface="MS Mincho" charset="-128"/>
            </a:endParaRPr>
          </a:p>
          <a:p>
            <a:pPr marL="228600" indent="-228600" eaLnBrk="1" hangingPunct="1">
              <a:buFontTx/>
              <a:buChar char="-"/>
            </a:pPr>
            <a:endParaRPr lang="en-US" sz="800">
              <a:latin typeface="Arial" pitchFamily="127" charset="0"/>
              <a:ea typeface="MS Mincho" charset="-128"/>
              <a:cs typeface="MS Mincho"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miter lim="800000"/>
            <a:headEnd/>
            <a:tailEnd/>
          </a:ln>
        </p:spPr>
        <p:txBody>
          <a:bodyPr/>
          <a:lstStyle/>
          <a:p>
            <a:fld id="{D8248470-73C5-4D9C-A457-D0F043B4FE21}" type="slidenum">
              <a:rPr lang="en-US">
                <a:latin typeface="Arial" pitchFamily="127" charset="0"/>
                <a:ea typeface="ＭＳ Ｐゴシック" pitchFamily="127" charset="-128"/>
                <a:cs typeface="ＭＳ Ｐゴシック" pitchFamily="127" charset="-128"/>
              </a:rPr>
              <a:pPr/>
              <a:t>23</a:t>
            </a:fld>
            <a:endParaRPr lang="en-US">
              <a:latin typeface="Arial" pitchFamily="127" charset="0"/>
              <a:ea typeface="ＭＳ Ｐゴシック" pitchFamily="127" charset="-128"/>
              <a:cs typeface="ＭＳ Ｐゴシック" pitchFamily="127" charset="-128"/>
            </a:endParaRPr>
          </a:p>
        </p:txBody>
      </p:sp>
      <p:sp>
        <p:nvSpPr>
          <p:cNvPr id="60418" name="Rectangle 2"/>
          <p:cNvSpPr>
            <a:spLocks noGrp="1" noRot="1" noChangeAspect="1" noChangeArrowheads="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endParaRPr lang="en-US" sz="800">
              <a:latin typeface="Arial" pitchFamily="127" charset="0"/>
              <a:ea typeface="MS Mincho" charset="-128"/>
              <a:cs typeface="MS Mincho"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miter lim="800000"/>
            <a:headEnd/>
            <a:tailEnd/>
          </a:ln>
        </p:spPr>
        <p:txBody>
          <a:bodyPr/>
          <a:lstStyle/>
          <a:p>
            <a:fld id="{BD2383C1-FE6F-41FA-A474-E382D64B8CAF}" type="slidenum">
              <a:rPr lang="en-US">
                <a:latin typeface="Arial" pitchFamily="127" charset="0"/>
                <a:ea typeface="ＭＳ Ｐゴシック" pitchFamily="127" charset="-128"/>
                <a:cs typeface="ＭＳ Ｐゴシック" pitchFamily="127" charset="-128"/>
              </a:rPr>
              <a:pPr/>
              <a:t>24</a:t>
            </a:fld>
            <a:endParaRPr lang="en-US">
              <a:latin typeface="Arial" pitchFamily="127" charset="0"/>
              <a:ea typeface="ＭＳ Ｐゴシック" pitchFamily="127" charset="-128"/>
              <a:cs typeface="ＭＳ Ｐゴシック" pitchFamily="127" charset="-128"/>
            </a:endParaRPr>
          </a:p>
        </p:txBody>
      </p:sp>
      <p:sp>
        <p:nvSpPr>
          <p:cNvPr id="62466"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z="800" dirty="0">
                <a:latin typeface="Arial" pitchFamily="127" charset="0"/>
                <a:ea typeface="MS Mincho" charset="-128"/>
                <a:cs typeface="MS Mincho" charset="-128"/>
              </a:rPr>
              <a:t>Our bodies lose water very quickly, especially when we</a:t>
            </a:r>
            <a:r>
              <a:rPr lang="ja-JP" altLang="en-US" sz="800" dirty="0">
                <a:latin typeface="Arial" pitchFamily="127" charset="0"/>
                <a:ea typeface="MS Mincho" charset="-128"/>
                <a:cs typeface="MS Mincho" charset="-128"/>
              </a:rPr>
              <a:t>’</a:t>
            </a:r>
            <a:r>
              <a:rPr lang="en-US" altLang="ja-JP" sz="800" dirty="0">
                <a:latin typeface="Arial" pitchFamily="127" charset="0"/>
                <a:ea typeface="MS Mincho" charset="-128"/>
                <a:cs typeface="MS Mincho" charset="-128"/>
              </a:rPr>
              <a:t>re exercising or when it</a:t>
            </a:r>
            <a:r>
              <a:rPr lang="ja-JP" altLang="en-US" sz="800" dirty="0">
                <a:latin typeface="Arial" pitchFamily="127" charset="0"/>
                <a:ea typeface="MS Mincho" charset="-128"/>
                <a:cs typeface="MS Mincho" charset="-128"/>
              </a:rPr>
              <a:t>’</a:t>
            </a:r>
            <a:r>
              <a:rPr lang="en-US" altLang="ja-JP" sz="800" dirty="0">
                <a:latin typeface="Arial" pitchFamily="127" charset="0"/>
                <a:ea typeface="MS Mincho" charset="-128"/>
                <a:cs typeface="MS Mincho" charset="-128"/>
              </a:rPr>
              <a:t>s warm.</a:t>
            </a:r>
          </a:p>
          <a:p>
            <a:pPr marL="228600" indent="-228600" eaLnBrk="1" hangingPunct="1"/>
            <a:endParaRPr lang="en-US" sz="800" dirty="0">
              <a:latin typeface="Arial" pitchFamily="127" charset="0"/>
              <a:ea typeface="MS Mincho" charset="-128"/>
              <a:cs typeface="MS Mincho" charset="-128"/>
            </a:endParaRPr>
          </a:p>
          <a:p>
            <a:pPr marL="228600" indent="-228600" eaLnBrk="1" hangingPunct="1"/>
            <a:r>
              <a:rPr lang="en-US" sz="800" dirty="0">
                <a:latin typeface="Arial" pitchFamily="127" charset="0"/>
                <a:ea typeface="MS Mincho" charset="-128"/>
                <a:cs typeface="MS Mincho" charset="-128"/>
              </a:rPr>
              <a:t>We must drink water to replace the water our body loses.</a:t>
            </a:r>
          </a:p>
          <a:p>
            <a:pPr marL="228600" indent="-228600" eaLnBrk="1" hangingPunct="1"/>
            <a:endParaRPr lang="en-US" sz="800" dirty="0">
              <a:latin typeface="Arial" pitchFamily="127" charset="0"/>
              <a:ea typeface="MS Mincho" charset="-128"/>
              <a:cs typeface="MS Mincho" charset="-128"/>
            </a:endParaRPr>
          </a:p>
          <a:p>
            <a:pPr marL="228600" indent="-228600" eaLnBrk="1" hangingPunct="1"/>
            <a:r>
              <a:rPr lang="en-US" sz="800" dirty="0">
                <a:latin typeface="Arial" pitchFamily="127" charset="0"/>
                <a:ea typeface="MS Mincho" charset="-128"/>
                <a:cs typeface="MS Mincho" charset="-128"/>
              </a:rPr>
              <a:t>Hands up who can tell me how we lose water from our bodies?</a:t>
            </a:r>
          </a:p>
          <a:p>
            <a:pPr marL="228600" indent="-228600" eaLnBrk="1" hangingPunct="1">
              <a:buFontTx/>
              <a:buChar char="-"/>
            </a:pPr>
            <a:r>
              <a:rPr lang="en-US" sz="800" dirty="0">
                <a:latin typeface="Arial" pitchFamily="127" charset="0"/>
                <a:ea typeface="MS Mincho" charset="-128"/>
                <a:cs typeface="MS Mincho" charset="-128"/>
              </a:rPr>
              <a:t>Sweat</a:t>
            </a:r>
          </a:p>
          <a:p>
            <a:pPr marL="228600" indent="-228600" eaLnBrk="1" hangingPunct="1"/>
            <a:endParaRPr lang="en-US" sz="800" dirty="0">
              <a:latin typeface="Arial" pitchFamily="127" charset="0"/>
              <a:ea typeface="MS Mincho" charset="-128"/>
              <a:cs typeface="MS Mincho" charset="-128"/>
            </a:endParaRPr>
          </a:p>
          <a:p>
            <a:pPr marL="228600" indent="-228600" eaLnBrk="1" hangingPunct="1"/>
            <a:r>
              <a:rPr lang="en-US" sz="800" dirty="0">
                <a:latin typeface="Arial" pitchFamily="127" charset="0"/>
                <a:ea typeface="MS Mincho" charset="-128"/>
                <a:cs typeface="MS Mincho" charset="-128"/>
              </a:rPr>
              <a:t>What may cause us to sweat more?</a:t>
            </a:r>
          </a:p>
          <a:p>
            <a:pPr marL="228600" indent="-228600" eaLnBrk="1" hangingPunct="1"/>
            <a:r>
              <a:rPr lang="en-US" sz="800" dirty="0">
                <a:latin typeface="Arial" pitchFamily="127" charset="0"/>
                <a:ea typeface="MS Mincho" charset="-128"/>
                <a:cs typeface="MS Mincho" charset="-128"/>
              </a:rPr>
              <a:t>&gt; Exercise</a:t>
            </a:r>
          </a:p>
          <a:p>
            <a:pPr marL="228600" indent="-228600" eaLnBrk="1" hangingPunct="1"/>
            <a:r>
              <a:rPr lang="en-US" sz="800" dirty="0">
                <a:latin typeface="Arial" pitchFamily="127" charset="0"/>
                <a:ea typeface="MS Mincho" charset="-128"/>
                <a:cs typeface="MS Mincho" charset="-128"/>
              </a:rPr>
              <a:t>&gt; Heat</a:t>
            </a:r>
          </a:p>
          <a:p>
            <a:pPr marL="228600" indent="-228600" eaLnBrk="1" hangingPunct="1"/>
            <a:r>
              <a:rPr lang="en-US" sz="800" dirty="0">
                <a:latin typeface="Arial" pitchFamily="127" charset="0"/>
                <a:ea typeface="MS Mincho" charset="-128"/>
                <a:cs typeface="MS Mincho" charset="-128"/>
              </a:rPr>
              <a:t>&gt; Nerves</a:t>
            </a:r>
          </a:p>
          <a:p>
            <a:pPr marL="228600" indent="-228600" eaLnBrk="1" hangingPunct="1"/>
            <a:r>
              <a:rPr lang="en-US" sz="800" dirty="0">
                <a:latin typeface="Arial" pitchFamily="127" charset="0"/>
                <a:ea typeface="MS Mincho" charset="-128"/>
                <a:cs typeface="MS Mincho" charset="-128"/>
              </a:rPr>
              <a:t>&gt; Some spicy food</a:t>
            </a:r>
          </a:p>
          <a:p>
            <a:pPr marL="228600" indent="-228600" eaLnBrk="1" hangingPunct="1">
              <a:buFontTx/>
              <a:buChar char="-"/>
            </a:pPr>
            <a:endParaRPr lang="en-US" sz="800" dirty="0">
              <a:latin typeface="Arial" pitchFamily="127" charset="0"/>
              <a:ea typeface="MS Mincho" charset="-128"/>
              <a:cs typeface="MS Mincho" charset="-128"/>
            </a:endParaRPr>
          </a:p>
          <a:p>
            <a:pPr marL="228600" indent="-228600" eaLnBrk="1" hangingPunct="1">
              <a:buFontTx/>
              <a:buChar char="-"/>
            </a:pPr>
            <a:r>
              <a:rPr lang="en-US" sz="800" dirty="0">
                <a:latin typeface="Arial" pitchFamily="127" charset="0"/>
                <a:ea typeface="MS Mincho" charset="-128"/>
                <a:cs typeface="MS Mincho" charset="-128"/>
              </a:rPr>
              <a:t>Urinating</a:t>
            </a:r>
          </a:p>
          <a:p>
            <a:pPr marL="228600" indent="-228600" eaLnBrk="1" hangingPunct="1"/>
            <a:r>
              <a:rPr lang="en-US" sz="800" dirty="0">
                <a:latin typeface="Arial" pitchFamily="127" charset="0"/>
                <a:ea typeface="MS Mincho" charset="-128"/>
                <a:cs typeface="MS Mincho" charset="-128"/>
              </a:rPr>
              <a:t>&gt; This is our way of getting rid of waste unwanted nutrients in our body. </a:t>
            </a:r>
          </a:p>
          <a:p>
            <a:pPr marL="228600" indent="-228600" eaLnBrk="1" hangingPunct="1"/>
            <a:endParaRPr lang="en-US" sz="800" dirty="0">
              <a:latin typeface="Arial" pitchFamily="127" charset="0"/>
              <a:ea typeface="MS Mincho" charset="-128"/>
              <a:cs typeface="MS Mincho" charset="-128"/>
            </a:endParaRPr>
          </a:p>
          <a:p>
            <a:pPr marL="228600" indent="-228600" eaLnBrk="1" hangingPunct="1">
              <a:buFontTx/>
              <a:buChar char="-"/>
            </a:pPr>
            <a:r>
              <a:rPr lang="en-US" sz="800" dirty="0">
                <a:latin typeface="Arial" pitchFamily="127" charset="0"/>
                <a:ea typeface="MS Mincho" charset="-128"/>
                <a:cs typeface="MS Mincho" charset="-128"/>
              </a:rPr>
              <a:t>Breathing</a:t>
            </a:r>
          </a:p>
          <a:p>
            <a:pPr marL="228600" indent="-228600" eaLnBrk="1" hangingPunct="1"/>
            <a:r>
              <a:rPr lang="en-US" sz="800" dirty="0">
                <a:latin typeface="Arial" pitchFamily="127" charset="0"/>
                <a:ea typeface="MS Mincho" charset="-128"/>
                <a:cs typeface="MS Mincho" charset="-128"/>
              </a:rPr>
              <a:t>&gt; We breath out tiny water particles continuously. Try breathing on a window one day and see for yourself.</a:t>
            </a:r>
          </a:p>
          <a:p>
            <a:pPr marL="228600" indent="-228600" eaLnBrk="1" hangingPunct="1"/>
            <a:endParaRPr lang="en-US" sz="800" dirty="0">
              <a:latin typeface="Arial" pitchFamily="127" charset="0"/>
              <a:ea typeface="MS Mincho" charset="-128"/>
              <a:cs typeface="MS Mincho" charset="-128"/>
            </a:endParaRPr>
          </a:p>
          <a:p>
            <a:pPr marL="228600" indent="-228600" eaLnBrk="1" hangingPunct="1"/>
            <a:r>
              <a:rPr lang="en-US" sz="800" dirty="0">
                <a:latin typeface="Arial" pitchFamily="127" charset="0"/>
                <a:ea typeface="MS Mincho" charset="-128"/>
                <a:cs typeface="MS Mincho" charset="-128"/>
              </a:rPr>
              <a:t>Reference: NHS</a:t>
            </a:r>
          </a:p>
          <a:p>
            <a:pPr marL="228600" indent="-228600" eaLnBrk="1" hangingPunct="1"/>
            <a:r>
              <a:rPr lang="en-US" dirty="0">
                <a:latin typeface="Arial" pitchFamily="127" charset="0"/>
                <a:ea typeface="ＭＳ Ｐゴシック" pitchFamily="127" charset="-128"/>
                <a:cs typeface="ＭＳ Ｐゴシック" pitchFamily="127" charset="-128"/>
              </a:rPr>
              <a:t>http://</a:t>
            </a:r>
            <a:r>
              <a:rPr lang="en-US" dirty="0" err="1">
                <a:latin typeface="Arial" pitchFamily="127" charset="0"/>
                <a:ea typeface="ＭＳ Ｐゴシック" pitchFamily="127" charset="-128"/>
                <a:cs typeface="ＭＳ Ｐゴシック" pitchFamily="127" charset="-128"/>
              </a:rPr>
              <a:t>www.nhs.uk</a:t>
            </a:r>
            <a:r>
              <a:rPr lang="en-US" dirty="0">
                <a:latin typeface="Arial" pitchFamily="127" charset="0"/>
                <a:ea typeface="ＭＳ Ｐゴシック" pitchFamily="127" charset="-128"/>
                <a:cs typeface="ＭＳ Ｐゴシック" pitchFamily="127" charset="-128"/>
              </a:rPr>
              <a:t>/Conditions/Dehydration/Pages/</a:t>
            </a:r>
            <a:r>
              <a:rPr lang="en-US" dirty="0" err="1">
                <a:latin typeface="Arial" pitchFamily="127" charset="0"/>
                <a:ea typeface="ＭＳ Ｐゴシック" pitchFamily="127" charset="-128"/>
                <a:cs typeface="ＭＳ Ｐゴシック" pitchFamily="127" charset="-128"/>
              </a:rPr>
              <a:t>Causes.aspx</a:t>
            </a:r>
            <a:endParaRPr lang="en-US" dirty="0">
              <a:latin typeface="Arial" pitchFamily="127" charset="0"/>
              <a:ea typeface="ＭＳ Ｐゴシック" pitchFamily="127" charset="-128"/>
              <a:cs typeface="ＭＳ Ｐゴシック" pitchFamily="12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miter lim="800000"/>
            <a:headEnd/>
            <a:tailEnd/>
          </a:ln>
        </p:spPr>
        <p:txBody>
          <a:bodyPr/>
          <a:lstStyle/>
          <a:p>
            <a:fld id="{D3CD09F2-501E-4537-B812-26472CFBC6EA}" type="slidenum">
              <a:rPr lang="en-US">
                <a:latin typeface="Arial" pitchFamily="127" charset="0"/>
                <a:ea typeface="ＭＳ Ｐゴシック" pitchFamily="127" charset="-128"/>
                <a:cs typeface="ＭＳ Ｐゴシック" pitchFamily="127" charset="-128"/>
              </a:rPr>
              <a:pPr/>
              <a:t>25</a:t>
            </a:fld>
            <a:endParaRPr lang="en-US">
              <a:latin typeface="Arial" pitchFamily="127" charset="0"/>
              <a:ea typeface="ＭＳ Ｐゴシック" pitchFamily="127" charset="-128"/>
              <a:cs typeface="ＭＳ Ｐゴシック" pitchFamily="127" charset="-128"/>
            </a:endParaRPr>
          </a:p>
        </p:txBody>
      </p:sp>
      <p:sp>
        <p:nvSpPr>
          <p:cNvPr id="64514" name="Rectangle 2"/>
          <p:cNvSpPr>
            <a:spLocks noGrp="1" noRot="1" noChangeAspect="1" noChangeArrowheads="1"/>
          </p:cNvSpPr>
          <p:nvPr>
            <p:ph type="sldImg"/>
          </p:nvPr>
        </p:nvSpPr>
        <p:spPr>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z="800">
                <a:latin typeface="Arial" pitchFamily="127" charset="0"/>
                <a:ea typeface="MS Mincho" charset="-128"/>
                <a:cs typeface="MS Mincho" charset="-128"/>
              </a:rPr>
              <a:t>Millie is drinking squash.</a:t>
            </a:r>
          </a:p>
          <a:p>
            <a:pPr marL="228600" indent="-228600" eaLnBrk="1" hangingPunct="1"/>
            <a:endParaRPr lang="en-US" sz="800">
              <a:latin typeface="Arial" pitchFamily="127" charset="0"/>
              <a:ea typeface="MS Mincho" charset="-128"/>
              <a:cs typeface="MS Mincho"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miter lim="800000"/>
            <a:headEnd/>
            <a:tailEnd/>
          </a:ln>
        </p:spPr>
        <p:txBody>
          <a:bodyPr/>
          <a:lstStyle/>
          <a:p>
            <a:fld id="{42527FDB-ACD0-4D01-908E-6D39FBD8D620}" type="slidenum">
              <a:rPr lang="en-US">
                <a:latin typeface="Arial" pitchFamily="127" charset="0"/>
                <a:ea typeface="ＭＳ Ｐゴシック" pitchFamily="127" charset="-128"/>
                <a:cs typeface="ＭＳ Ｐゴシック" pitchFamily="127" charset="-128"/>
              </a:rPr>
              <a:pPr/>
              <a:t>26</a:t>
            </a:fld>
            <a:endParaRPr lang="en-US">
              <a:latin typeface="Arial" pitchFamily="127" charset="0"/>
              <a:ea typeface="ＭＳ Ｐゴシック" pitchFamily="127" charset="-128"/>
              <a:cs typeface="ＭＳ Ｐゴシック" pitchFamily="127" charset="-128"/>
            </a:endParaRPr>
          </a:p>
        </p:txBody>
      </p:sp>
      <p:sp>
        <p:nvSpPr>
          <p:cNvPr id="66562" name="Rectangle 2"/>
          <p:cNvSpPr>
            <a:spLocks noGrp="1" noRot="1" noChangeAspect="1" noChangeArrowheads="1"/>
          </p:cNvSpPr>
          <p:nvPr>
            <p:ph type="sldImg"/>
          </p:nvPr>
        </p:nvSpPr>
        <p:spPr>
          <a:xfrm>
            <a:off x="0" y="0"/>
            <a:ext cx="0" cy="0"/>
          </a:xfrm>
          <a:solidFill>
            <a:srgbClr val="FFFFFF"/>
          </a:solidFill>
          <a:ln/>
        </p:spPr>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z="800" smtClean="0">
                <a:solidFill>
                  <a:schemeClr val="bg1"/>
                </a:solidFill>
                <a:latin typeface="Arial" pitchFamily="127" charset="0"/>
                <a:ea typeface="MS Mincho" charset="-128"/>
                <a:cs typeface="MS Mincho" charset="-128"/>
              </a:rPr>
              <a:t>It</a:t>
            </a:r>
            <a:r>
              <a:rPr lang="en-GB" sz="800" smtClean="0">
                <a:solidFill>
                  <a:schemeClr val="bg1"/>
                </a:solidFill>
                <a:latin typeface="Arial" pitchFamily="127" charset="0"/>
                <a:ea typeface="MS Mincho" charset="-128"/>
                <a:cs typeface="MS Mincho" charset="-128"/>
              </a:rPr>
              <a:t>’</a:t>
            </a:r>
            <a:r>
              <a:rPr lang="en-US" altLang="ja-JP" sz="800" smtClean="0">
                <a:solidFill>
                  <a:schemeClr val="bg1"/>
                </a:solidFill>
                <a:latin typeface="Arial" pitchFamily="127" charset="0"/>
                <a:ea typeface="MS Mincho" charset="-128"/>
                <a:cs typeface="MS Mincho" charset="-128"/>
              </a:rPr>
              <a:t>s very important to pay attention to our bodies, especially when exercising in hot weather, because they can tell us when we</a:t>
            </a:r>
            <a:r>
              <a:rPr lang="en-GB" altLang="ja-JP" sz="800" smtClean="0">
                <a:solidFill>
                  <a:schemeClr val="bg1"/>
                </a:solidFill>
                <a:latin typeface="Arial" pitchFamily="127" charset="0"/>
                <a:ea typeface="MS Mincho" charset="-128"/>
                <a:cs typeface="MS Mincho" charset="-128"/>
              </a:rPr>
              <a:t>’</a:t>
            </a:r>
            <a:r>
              <a:rPr lang="en-US" altLang="ja-JP" sz="800" smtClean="0">
                <a:solidFill>
                  <a:schemeClr val="bg1"/>
                </a:solidFill>
                <a:latin typeface="Arial" pitchFamily="127" charset="0"/>
                <a:ea typeface="MS Mincho" charset="-128"/>
                <a:cs typeface="MS Mincho" charset="-128"/>
              </a:rPr>
              <a:t>re not drinking enough.</a:t>
            </a:r>
            <a:endParaRPr lang="en-US" altLang="ja-JP" sz="800" smtClean="0">
              <a:latin typeface="Arial" pitchFamily="127" charset="0"/>
              <a:ea typeface="MS Mincho" charset="-128"/>
              <a:cs typeface="MS Mincho" charset="-128"/>
            </a:endParaRPr>
          </a:p>
          <a:p>
            <a:pPr marL="228600" indent="-228600" eaLnBrk="1" hangingPunct="1"/>
            <a:endParaRPr lang="en-US" sz="800" smtClean="0">
              <a:latin typeface="Arial" pitchFamily="127" charset="0"/>
              <a:ea typeface="MS Mincho" charset="-128"/>
              <a:cs typeface="MS Mincho"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miter lim="800000"/>
            <a:headEnd/>
            <a:tailEnd/>
          </a:ln>
        </p:spPr>
        <p:txBody>
          <a:bodyPr/>
          <a:lstStyle/>
          <a:p>
            <a:fld id="{7A2F4A07-92F1-4779-882D-0354F4693D08}" type="slidenum">
              <a:rPr lang="en-US">
                <a:latin typeface="Arial" pitchFamily="127" charset="0"/>
                <a:ea typeface="ＭＳ Ｐゴシック" pitchFamily="127" charset="-128"/>
                <a:cs typeface="ＭＳ Ｐゴシック" pitchFamily="127" charset="-128"/>
              </a:rPr>
              <a:pPr/>
              <a:t>27</a:t>
            </a:fld>
            <a:endParaRPr lang="en-US">
              <a:latin typeface="Arial" pitchFamily="127" charset="0"/>
              <a:ea typeface="ＭＳ Ｐゴシック" pitchFamily="127" charset="-128"/>
              <a:cs typeface="ＭＳ Ｐゴシック" pitchFamily="127" charset="-128"/>
            </a:endParaRPr>
          </a:p>
        </p:txBody>
      </p:sp>
      <p:sp>
        <p:nvSpPr>
          <p:cNvPr id="68610" name="Rectangle 2"/>
          <p:cNvSpPr>
            <a:spLocks noGrp="1" noRot="1" noChangeAspect="1" noChangeArrowheads="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mtClean="0">
                <a:solidFill>
                  <a:schemeClr val="bg1"/>
                </a:solidFill>
                <a:latin typeface="Arial" pitchFamily="127" charset="0"/>
                <a:ea typeface="MS Mincho" charset="-128"/>
                <a:cs typeface="MS Mincho" charset="-128"/>
              </a:rPr>
              <a:t>The average 4-8 year old should drink at least </a:t>
            </a:r>
            <a:r>
              <a:rPr lang="en-US" b="1" smtClean="0">
                <a:solidFill>
                  <a:schemeClr val="bg1"/>
                </a:solidFill>
                <a:latin typeface="Arial" pitchFamily="127" charset="0"/>
                <a:ea typeface="MS Mincho" charset="-128"/>
                <a:cs typeface="MS Mincho" charset="-128"/>
              </a:rPr>
              <a:t>6 </a:t>
            </a:r>
            <a:r>
              <a:rPr lang="en-US" smtClean="0">
                <a:solidFill>
                  <a:schemeClr val="bg1"/>
                </a:solidFill>
                <a:latin typeface="Arial" pitchFamily="127" charset="0"/>
                <a:ea typeface="MS Mincho" charset="-128"/>
                <a:cs typeface="MS Mincho" charset="-128"/>
              </a:rPr>
              <a:t>cups (200ml) of liquids </a:t>
            </a:r>
            <a:r>
              <a:rPr lang="en-US" b="1" smtClean="0">
                <a:solidFill>
                  <a:schemeClr val="bg1"/>
                </a:solidFill>
                <a:latin typeface="Arial" pitchFamily="127" charset="0"/>
                <a:ea typeface="MS Mincho" charset="-128"/>
                <a:cs typeface="MS Mincho" charset="-128"/>
              </a:rPr>
              <a:t>per day</a:t>
            </a:r>
            <a:r>
              <a:rPr lang="en-US" smtClean="0">
                <a:solidFill>
                  <a:schemeClr val="bg1"/>
                </a:solidFill>
                <a:latin typeface="Arial" pitchFamily="127" charset="0"/>
                <a:ea typeface="MS Mincho" charset="-128"/>
                <a:cs typeface="MS Mincho" charset="-128"/>
              </a:rPr>
              <a:t>. It sounds like a lot, but remember that</a:t>
            </a:r>
            <a:r>
              <a:rPr lang="en-GB" smtClean="0">
                <a:solidFill>
                  <a:schemeClr val="bg1"/>
                </a:solidFill>
                <a:latin typeface="Arial" pitchFamily="127" charset="0"/>
                <a:ea typeface="MS Mincho" charset="-128"/>
                <a:cs typeface="MS Mincho" charset="-128"/>
              </a:rPr>
              <a:t>’</a:t>
            </a:r>
            <a:r>
              <a:rPr lang="en-US" altLang="ja-JP" smtClean="0">
                <a:solidFill>
                  <a:schemeClr val="bg1"/>
                </a:solidFill>
                <a:latin typeface="Arial" pitchFamily="127" charset="0"/>
                <a:ea typeface="MS Mincho" charset="-128"/>
                <a:cs typeface="MS Mincho" charset="-128"/>
              </a:rPr>
              <a:t>s over 12 hours.</a:t>
            </a:r>
            <a:endParaRPr lang="en-US" altLang="ja-JP" smtClean="0">
              <a:latin typeface="Arial" pitchFamily="127" charset="0"/>
              <a:ea typeface="MS Mincho" charset="-128"/>
              <a:cs typeface="MS Mincho" charset="-128"/>
            </a:endParaRPr>
          </a:p>
          <a:p>
            <a:pPr marL="228600" indent="-228600" eaLnBrk="1" hangingPunct="1"/>
            <a:endParaRPr lang="en-US" smtClean="0">
              <a:latin typeface="Arial" pitchFamily="127" charset="0"/>
              <a:ea typeface="ＭＳ Ｐゴシック" pitchFamily="127" charset="-128"/>
              <a:cs typeface="ＭＳ Ｐゴシック" pitchFamily="127" charset="-128"/>
            </a:endParaRPr>
          </a:p>
          <a:p>
            <a:pPr marL="228600" indent="-228600" eaLnBrk="1" hangingPunct="1"/>
            <a:endParaRPr lang="en-US" smtClean="0">
              <a:latin typeface="Arial" pitchFamily="127" charset="0"/>
              <a:ea typeface="ＭＳ Ｐゴシック" pitchFamily="127" charset="-128"/>
              <a:cs typeface="ＭＳ Ｐゴシック" pitchFamily="127" charset="-128"/>
            </a:endParaRPr>
          </a:p>
          <a:p>
            <a:pPr marL="228600" indent="-228600" eaLnBrk="1" hangingPunct="1"/>
            <a:r>
              <a:rPr lang="en-US" smtClean="0">
                <a:latin typeface="Arial" pitchFamily="127" charset="0"/>
                <a:ea typeface="ＭＳ Ｐゴシック" pitchFamily="127" charset="-128"/>
                <a:cs typeface="ＭＳ Ｐゴシック" pitchFamily="127" charset="-128"/>
              </a:rPr>
              <a:t>Reference: National Hydration Council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miter lim="800000"/>
            <a:headEnd/>
            <a:tailEnd/>
          </a:ln>
        </p:spPr>
        <p:txBody>
          <a:bodyPr/>
          <a:lstStyle/>
          <a:p>
            <a:fld id="{EC470AE3-450D-4B12-B293-C07430A012EB}" type="slidenum">
              <a:rPr lang="en-US">
                <a:latin typeface="Arial" pitchFamily="127" charset="0"/>
                <a:ea typeface="ＭＳ Ｐゴシック" pitchFamily="127" charset="-128"/>
                <a:cs typeface="ＭＳ Ｐゴシック" pitchFamily="127" charset="-128"/>
              </a:rPr>
              <a:pPr/>
              <a:t>28</a:t>
            </a:fld>
            <a:endParaRPr lang="en-US">
              <a:latin typeface="Arial" pitchFamily="127" charset="0"/>
              <a:ea typeface="ＭＳ Ｐゴシック" pitchFamily="127" charset="-128"/>
              <a:cs typeface="ＭＳ Ｐゴシック" pitchFamily="127" charset="-128"/>
            </a:endParaRPr>
          </a:p>
        </p:txBody>
      </p:sp>
      <p:sp>
        <p:nvSpPr>
          <p:cNvPr id="70658"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z="800" dirty="0" smtClean="0">
                <a:latin typeface="Arial" pitchFamily="127" charset="0"/>
                <a:ea typeface="MS Mincho" charset="-128"/>
                <a:cs typeface="MS Mincho" charset="-128"/>
              </a:rPr>
              <a:t>When we visit the loo we can take a look at the </a:t>
            </a:r>
            <a:r>
              <a:rPr lang="en-US" sz="800" dirty="0" err="1" smtClean="0">
                <a:latin typeface="Arial" pitchFamily="127" charset="0"/>
                <a:ea typeface="MS Mincho" charset="-128"/>
                <a:cs typeface="MS Mincho" charset="-128"/>
              </a:rPr>
              <a:t>colour</a:t>
            </a:r>
            <a:r>
              <a:rPr lang="en-US" sz="800" dirty="0" smtClean="0">
                <a:latin typeface="Arial" pitchFamily="127" charset="0"/>
                <a:ea typeface="MS Mincho" charset="-128"/>
                <a:cs typeface="MS Mincho" charset="-128"/>
              </a:rPr>
              <a:t> of our urine. The lighter the </a:t>
            </a:r>
            <a:r>
              <a:rPr lang="en-US" sz="800" dirty="0" err="1" smtClean="0">
                <a:latin typeface="Arial" pitchFamily="127" charset="0"/>
                <a:ea typeface="MS Mincho" charset="-128"/>
                <a:cs typeface="MS Mincho" charset="-128"/>
              </a:rPr>
              <a:t>colour</a:t>
            </a:r>
            <a:r>
              <a:rPr lang="en-US" sz="800" dirty="0" smtClean="0">
                <a:latin typeface="Arial" pitchFamily="127" charset="0"/>
                <a:ea typeface="MS Mincho" charset="-128"/>
                <a:cs typeface="MS Mincho" charset="-128"/>
              </a:rPr>
              <a:t> the better hydrated you are. If your urine looks dark yellow like those bars at the bottom of the chart you definitely need to dink more liquids.</a:t>
            </a:r>
          </a:p>
          <a:p>
            <a:pPr marL="228600" indent="-228600" eaLnBrk="1" hangingPunct="1"/>
            <a:endParaRPr lang="en-US" sz="800" dirty="0" smtClean="0">
              <a:latin typeface="Arial" pitchFamily="127" charset="0"/>
              <a:ea typeface="MS Mincho" charset="-128"/>
              <a:cs typeface="MS Mincho"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miter lim="800000"/>
            <a:headEnd/>
            <a:tailEnd/>
          </a:ln>
        </p:spPr>
        <p:txBody>
          <a:bodyPr/>
          <a:lstStyle/>
          <a:p>
            <a:fld id="{2AD80AC2-26E3-4DBA-9550-0B490CD72678}" type="slidenum">
              <a:rPr lang="en-US">
                <a:latin typeface="Arial" pitchFamily="127" charset="0"/>
                <a:ea typeface="ＭＳ Ｐゴシック" pitchFamily="127" charset="-128"/>
                <a:cs typeface="ＭＳ Ｐゴシック" pitchFamily="127" charset="-128"/>
              </a:rPr>
              <a:pPr/>
              <a:t>29</a:t>
            </a:fld>
            <a:endParaRPr lang="en-US">
              <a:latin typeface="Arial" pitchFamily="127" charset="0"/>
              <a:ea typeface="ＭＳ Ｐゴシック" pitchFamily="127" charset="-128"/>
              <a:cs typeface="ＭＳ Ｐゴシック" pitchFamily="127" charset="-128"/>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endParaRPr lang="en-US" sz="800">
              <a:latin typeface="Arial" pitchFamily="127" charset="0"/>
              <a:ea typeface="MS Mincho" charset="-128"/>
              <a:cs typeface="MS Mincho"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fld id="{036B3199-5FA6-49B1-83EB-49B2E3DE4B71}" type="slidenum">
              <a:rPr lang="en-US">
                <a:latin typeface="Arial" pitchFamily="127" charset="0"/>
                <a:ea typeface="ＭＳ Ｐゴシック" pitchFamily="127" charset="-128"/>
                <a:cs typeface="ＭＳ Ｐゴシック" pitchFamily="127" charset="-128"/>
              </a:rPr>
              <a:pPr/>
              <a:t>3</a:t>
            </a:fld>
            <a:endParaRPr lang="en-US">
              <a:latin typeface="Arial" pitchFamily="127" charset="0"/>
              <a:ea typeface="ＭＳ Ｐゴシック" pitchFamily="127" charset="-128"/>
              <a:cs typeface="ＭＳ Ｐゴシック" pitchFamily="127" charset="-128"/>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en-US">
              <a:latin typeface="Arial" pitchFamily="127" charset="0"/>
              <a:ea typeface="ＭＳ Ｐゴシック" pitchFamily="127" charset="-128"/>
              <a:cs typeface="ＭＳ Ｐゴシック" pitchFamily="12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miter lim="800000"/>
            <a:headEnd/>
            <a:tailEnd/>
          </a:ln>
        </p:spPr>
        <p:txBody>
          <a:bodyPr/>
          <a:lstStyle/>
          <a:p>
            <a:fld id="{E8061328-ACED-483E-8266-F36F070E0009}" type="slidenum">
              <a:rPr lang="en-US">
                <a:latin typeface="Arial" pitchFamily="127" charset="0"/>
                <a:ea typeface="ＭＳ Ｐゴシック" pitchFamily="127" charset="-128"/>
                <a:cs typeface="ＭＳ Ｐゴシック" pitchFamily="127" charset="-128"/>
              </a:rPr>
              <a:pPr/>
              <a:t>30</a:t>
            </a:fld>
            <a:endParaRPr lang="en-US">
              <a:latin typeface="Arial" pitchFamily="127" charset="0"/>
              <a:ea typeface="ＭＳ Ｐゴシック" pitchFamily="127" charset="-128"/>
              <a:cs typeface="ＭＳ Ｐゴシック" pitchFamily="127" charset="-128"/>
            </a:endParaRPr>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endParaRPr lang="en-US" sz="800">
              <a:latin typeface="Arial" pitchFamily="127" charset="0"/>
              <a:ea typeface="MS Mincho" charset="-128"/>
              <a:cs typeface="MS Mincho"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miter lim="800000"/>
            <a:headEnd/>
            <a:tailEnd/>
          </a:ln>
        </p:spPr>
        <p:txBody>
          <a:bodyPr/>
          <a:lstStyle/>
          <a:p>
            <a:fld id="{0844495E-55E2-4D94-B420-DB038E1D8D2A}" type="slidenum">
              <a:rPr lang="en-US">
                <a:latin typeface="Arial" pitchFamily="127" charset="0"/>
                <a:ea typeface="ＭＳ Ｐゴシック" pitchFamily="127" charset="-128"/>
                <a:cs typeface="ＭＳ Ｐゴシック" pitchFamily="127" charset="-128"/>
              </a:rPr>
              <a:pPr/>
              <a:t>31</a:t>
            </a:fld>
            <a:endParaRPr lang="en-US">
              <a:latin typeface="Arial" pitchFamily="127" charset="0"/>
              <a:ea typeface="ＭＳ Ｐゴシック" pitchFamily="127" charset="-128"/>
              <a:cs typeface="ＭＳ Ｐゴシック" pitchFamily="127" charset="-128"/>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sz="800" dirty="0">
                <a:solidFill>
                  <a:schemeClr val="bg1"/>
                </a:solidFill>
                <a:latin typeface="Arial" pitchFamily="127" charset="0"/>
                <a:ea typeface="MS Mincho" charset="-128"/>
                <a:cs typeface="MS Mincho" charset="-128"/>
              </a:rPr>
              <a:t>After an active day Max and Millie need to restore their energy with a balanced meal. Ask the </a:t>
            </a:r>
            <a:r>
              <a:rPr lang="en-US" sz="800" dirty="0" err="1">
                <a:solidFill>
                  <a:schemeClr val="bg1"/>
                </a:solidFill>
                <a:latin typeface="Arial" pitchFamily="127" charset="0"/>
                <a:ea typeface="MS Mincho" charset="-128"/>
                <a:cs typeface="MS Mincho" charset="-128"/>
              </a:rPr>
              <a:t>chlidren</a:t>
            </a:r>
            <a:r>
              <a:rPr lang="en-US" sz="800" dirty="0">
                <a:solidFill>
                  <a:schemeClr val="bg1"/>
                </a:solidFill>
                <a:latin typeface="Arial" pitchFamily="127" charset="0"/>
                <a:ea typeface="MS Mincho" charset="-128"/>
                <a:cs typeface="MS Mincho" charset="-128"/>
              </a:rPr>
              <a:t> to write down what section of the </a:t>
            </a:r>
            <a:r>
              <a:rPr lang="en-US" sz="800" dirty="0" err="1">
                <a:solidFill>
                  <a:schemeClr val="bg1"/>
                </a:solidFill>
                <a:latin typeface="Arial" pitchFamily="127" charset="0"/>
                <a:ea typeface="MS Mincho" charset="-128"/>
                <a:cs typeface="MS Mincho" charset="-128"/>
              </a:rPr>
              <a:t>Eatwell</a:t>
            </a:r>
            <a:r>
              <a:rPr lang="en-US" sz="800" dirty="0">
                <a:solidFill>
                  <a:schemeClr val="bg1"/>
                </a:solidFill>
                <a:latin typeface="Arial" pitchFamily="127" charset="0"/>
                <a:ea typeface="MS Mincho" charset="-128"/>
                <a:cs typeface="MS Mincho" charset="-128"/>
              </a:rPr>
              <a:t> plate each item </a:t>
            </a:r>
            <a:r>
              <a:rPr lang="en-US" sz="800" dirty="0" smtClean="0">
                <a:solidFill>
                  <a:schemeClr val="bg1"/>
                </a:solidFill>
                <a:latin typeface="Arial" pitchFamily="127" charset="0"/>
                <a:ea typeface="MS Mincho" charset="-128"/>
                <a:cs typeface="MS Mincho" charset="-128"/>
              </a:rPr>
              <a:t>belongs.</a:t>
            </a:r>
            <a:endParaRPr lang="en-US" sz="800" dirty="0">
              <a:solidFill>
                <a:schemeClr val="bg1"/>
              </a:solidFill>
              <a:latin typeface="Arial" pitchFamily="127" charset="0"/>
              <a:ea typeface="MS Mincho" charset="-128"/>
              <a:cs typeface="MS Mincho" charset="-128"/>
            </a:endParaRPr>
          </a:p>
          <a:p>
            <a:pPr marL="228600" indent="-228600" eaLnBrk="1" hangingPunct="1"/>
            <a:endParaRPr lang="en-US" sz="800" dirty="0">
              <a:solidFill>
                <a:schemeClr val="bg1"/>
              </a:solidFill>
              <a:latin typeface="Arial" pitchFamily="127" charset="0"/>
              <a:ea typeface="MS Mincho" charset="-128"/>
              <a:cs typeface="MS Mincho"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miter lim="800000"/>
            <a:headEnd/>
            <a:tailEnd/>
          </a:ln>
        </p:spPr>
        <p:txBody>
          <a:bodyPr/>
          <a:lstStyle/>
          <a:p>
            <a:fld id="{1B59B860-E44D-4A7B-B099-B3011812B637}" type="slidenum">
              <a:rPr lang="en-US">
                <a:latin typeface="Arial" pitchFamily="127" charset="0"/>
                <a:ea typeface="ＭＳ Ｐゴシック" pitchFamily="127" charset="-128"/>
                <a:cs typeface="ＭＳ Ｐゴシック" pitchFamily="127" charset="-128"/>
              </a:rPr>
              <a:pPr/>
              <a:t>32</a:t>
            </a:fld>
            <a:endParaRPr lang="en-US">
              <a:latin typeface="Arial" pitchFamily="127" charset="0"/>
              <a:ea typeface="ＭＳ Ｐゴシック" pitchFamily="127" charset="-128"/>
              <a:cs typeface="ＭＳ Ｐゴシック" pitchFamily="127" charset="-128"/>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endParaRPr lang="en-US" sz="800">
              <a:solidFill>
                <a:schemeClr val="bg1"/>
              </a:solidFill>
              <a:latin typeface="Arial" pitchFamily="127" charset="0"/>
              <a:ea typeface="MS Mincho" charset="-128"/>
              <a:cs typeface="MS Mincho"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miter lim="800000"/>
            <a:headEnd/>
            <a:tailEnd/>
          </a:ln>
        </p:spPr>
        <p:txBody>
          <a:bodyPr/>
          <a:lstStyle/>
          <a:p>
            <a:fld id="{79CCB720-15B7-47AA-865B-7E0B15B37BE2}" type="slidenum">
              <a:rPr lang="en-US">
                <a:latin typeface="Arial" pitchFamily="127" charset="0"/>
                <a:ea typeface="ＭＳ Ｐゴシック" pitchFamily="127" charset="-128"/>
                <a:cs typeface="ＭＳ Ｐゴシック" pitchFamily="127" charset="-128"/>
              </a:rPr>
              <a:pPr/>
              <a:t>4</a:t>
            </a:fld>
            <a:endParaRPr lang="en-US">
              <a:latin typeface="Arial" pitchFamily="127" charset="0"/>
              <a:ea typeface="ＭＳ Ｐゴシック" pitchFamily="127" charset="-128"/>
              <a:cs typeface="ＭＳ Ｐゴシック" pitchFamily="127" charset="-128"/>
            </a:endParaRPr>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127" charset="0"/>
              <a:ea typeface="ＭＳ Ｐゴシック" pitchFamily="127" charset="-128"/>
              <a:cs typeface="ＭＳ Ｐゴシック" pitchFamily="12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miter lim="800000"/>
            <a:headEnd/>
            <a:tailEnd/>
          </a:ln>
        </p:spPr>
        <p:txBody>
          <a:bodyPr/>
          <a:lstStyle/>
          <a:p>
            <a:fld id="{ED613B27-BF40-4E3B-89CE-BB7920F52C8A}" type="slidenum">
              <a:rPr lang="en-US">
                <a:latin typeface="Arial" pitchFamily="127" charset="0"/>
                <a:ea typeface="ＭＳ Ｐゴシック" pitchFamily="127" charset="-128"/>
                <a:cs typeface="ＭＳ Ｐゴシック" pitchFamily="127" charset="-128"/>
              </a:rPr>
              <a:pPr/>
              <a:t>5</a:t>
            </a:fld>
            <a:endParaRPr lang="en-US">
              <a:latin typeface="Arial" pitchFamily="127" charset="0"/>
              <a:ea typeface="ＭＳ Ｐゴシック" pitchFamily="127" charset="-128"/>
              <a:cs typeface="ＭＳ Ｐゴシック" pitchFamily="127" charset="-128"/>
            </a:endParaRPr>
          </a:p>
        </p:txBody>
      </p:sp>
      <p:sp>
        <p:nvSpPr>
          <p:cNvPr id="23554"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atin typeface="Arial" pitchFamily="127" charset="0"/>
                <a:ea typeface="ＭＳ Ｐゴシック" pitchFamily="127" charset="-128"/>
                <a:cs typeface="ＭＳ Ｐゴシック" pitchFamily="127" charset="-128"/>
              </a:rPr>
              <a:t>Ask the children if they have seen the plate before?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miter lim="800000"/>
            <a:headEnd/>
            <a:tailEnd/>
          </a:ln>
        </p:spPr>
        <p:txBody>
          <a:bodyPr/>
          <a:lstStyle/>
          <a:p>
            <a:fld id="{77E9E95B-5864-4A50-BDA6-00E13BA20990}" type="slidenum">
              <a:rPr lang="en-US">
                <a:latin typeface="Arial" pitchFamily="127" charset="0"/>
                <a:ea typeface="ＭＳ Ｐゴシック" pitchFamily="127" charset="-128"/>
                <a:cs typeface="ＭＳ Ｐゴシック" pitchFamily="127" charset="-128"/>
              </a:rPr>
              <a:pPr/>
              <a:t>6</a:t>
            </a:fld>
            <a:endParaRPr lang="en-US">
              <a:latin typeface="Arial" pitchFamily="127" charset="0"/>
              <a:ea typeface="ＭＳ Ｐゴシック" pitchFamily="127" charset="-128"/>
              <a:cs typeface="ＭＳ Ｐゴシック" pitchFamily="127" charset="-128"/>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p:spPr>
        <p:txBody>
          <a:bodyPr/>
          <a:lstStyle/>
          <a:p>
            <a:pPr eaLnBrk="1" hangingPunct="1"/>
            <a:r>
              <a:rPr lang="en-US">
                <a:latin typeface="Arial" pitchFamily="127" charset="0"/>
                <a:ea typeface="ＭＳ Ｐゴシック" pitchFamily="127" charset="-128"/>
                <a:cs typeface="ＭＳ Ｐゴシック" pitchFamily="127" charset="-128"/>
              </a:rPr>
              <a:t>The eatwell plate highlights the different types of food that make up our diet, and shows the proportions we should eat them in to have a well balanced and healthy diet. </a:t>
            </a:r>
            <a:r>
              <a:rPr lang="en-US">
                <a:solidFill>
                  <a:schemeClr val="bg1"/>
                </a:solidFill>
                <a:latin typeface="Arial" pitchFamily="127" charset="0"/>
                <a:ea typeface="ＭＳ Ｐゴシック" pitchFamily="127" charset="-128"/>
                <a:cs typeface="ＭＳ Ｐゴシック" pitchFamily="127" charset="-128"/>
              </a:rPr>
              <a:t>The eatwell plate makes healthy eating easier to understand because we have a picture to look at.</a:t>
            </a:r>
            <a:endParaRPr lang="en-US">
              <a:latin typeface="Arial" pitchFamily="127" charset="0"/>
              <a:ea typeface="ＭＳ Ｐゴシック" pitchFamily="127" charset="-128"/>
              <a:cs typeface="ＭＳ Ｐゴシック" pitchFamily="127" charset="-128"/>
            </a:endParaRPr>
          </a:p>
          <a:p>
            <a:pPr eaLnBrk="1" hangingPunct="1"/>
            <a:endParaRPr lang="en-US">
              <a:latin typeface="Arial" pitchFamily="127" charset="0"/>
              <a:ea typeface="ＭＳ Ｐゴシック" pitchFamily="127" charset="-128"/>
              <a:cs typeface="ＭＳ Ｐゴシック" pitchFamily="127" charset="-128"/>
            </a:endParaRPr>
          </a:p>
          <a:p>
            <a:pPr eaLnBrk="1" hangingPunct="1"/>
            <a:endParaRPr lang="en-US">
              <a:latin typeface="Arial" pitchFamily="127" charset="0"/>
              <a:ea typeface="ＭＳ Ｐゴシック" pitchFamily="127" charset="-128"/>
              <a:cs typeface="ＭＳ Ｐゴシック" pitchFamily="127" charset="-128"/>
            </a:endParaRPr>
          </a:p>
          <a:p>
            <a:pPr eaLnBrk="1" hangingPunct="1"/>
            <a:endParaRPr lang="en-US">
              <a:latin typeface="Arial" pitchFamily="127" charset="0"/>
              <a:ea typeface="ＭＳ Ｐゴシック" pitchFamily="127" charset="-128"/>
              <a:cs typeface="ＭＳ Ｐゴシック" pitchFamily="127" charset="-128"/>
            </a:endParaRPr>
          </a:p>
          <a:p>
            <a:pPr eaLnBrk="1" hangingPunct="1"/>
            <a:r>
              <a:rPr lang="en-US">
                <a:latin typeface="Arial" pitchFamily="127" charset="0"/>
                <a:ea typeface="ＭＳ Ｐゴシック" pitchFamily="127" charset="-128"/>
                <a:cs typeface="ＭＳ Ｐゴシック" pitchFamily="127" charset="-128"/>
              </a:rPr>
              <a:t>Reference: NHS EatWell</a:t>
            </a:r>
          </a:p>
          <a:p>
            <a:pPr eaLnBrk="1" hangingPunct="1"/>
            <a:r>
              <a:rPr lang="en-US">
                <a:latin typeface="Arial" pitchFamily="127" charset="0"/>
                <a:ea typeface="ＭＳ Ｐゴシック" pitchFamily="127" charset="-128"/>
                <a:cs typeface="ＭＳ Ｐゴシック" pitchFamily="127" charset="-128"/>
              </a:rPr>
              <a:t>http://www.nhs.uk/Livewell/Goodfood/Pages/eatwell-plate.aspx</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miter lim="800000"/>
            <a:headEnd/>
            <a:tailEnd/>
          </a:ln>
        </p:spPr>
        <p:txBody>
          <a:bodyPr/>
          <a:lstStyle/>
          <a:p>
            <a:fld id="{9F1BB920-56FA-4C53-98CF-9FDDB54B4DC1}" type="slidenum">
              <a:rPr lang="en-US">
                <a:latin typeface="Arial" pitchFamily="127" charset="0"/>
                <a:ea typeface="ＭＳ Ｐゴシック" pitchFamily="127" charset="-128"/>
                <a:cs typeface="ＭＳ Ｐゴシック" pitchFamily="127" charset="-128"/>
              </a:rPr>
              <a:pPr/>
              <a:t>7</a:t>
            </a:fld>
            <a:endParaRPr lang="en-US">
              <a:latin typeface="Arial" pitchFamily="127" charset="0"/>
              <a:ea typeface="ＭＳ Ｐゴシック" pitchFamily="127" charset="-128"/>
              <a:cs typeface="ＭＳ Ｐゴシック" pitchFamily="127" charset="-128"/>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Fruit and vegetables are part of a balanced diet and can help us stay healthy. That's why it's so important that we get enough of them.</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solidFill>
                  <a:srgbClr val="FF0000"/>
                </a:solidFill>
                <a:latin typeface="Arial" pitchFamily="127" charset="0"/>
                <a:ea typeface="ＭＳ Ｐゴシック" pitchFamily="127" charset="-128"/>
                <a:cs typeface="ＭＳ Ｐゴシック" pitchFamily="127" charset="-128"/>
              </a:rPr>
              <a:t>For older pupils: It may be useful to mention percentages. 33% or 1/3 of our diet should be made up of fruit and vegetables. This is our total diet and does not relate to just one meal.</a:t>
            </a: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endParaRPr lang="en-US">
              <a:latin typeface="Arial" pitchFamily="127" charset="0"/>
              <a:ea typeface="ＭＳ Ｐゴシック" pitchFamily="127" charset="-128"/>
              <a:cs typeface="ＭＳ Ｐゴシック" pitchFamily="127" charset="-128"/>
            </a:endParaRPr>
          </a:p>
          <a:p>
            <a:pPr marL="228600" indent="-228600" eaLnBrk="1" hangingPunct="1"/>
            <a:r>
              <a:rPr lang="en-US">
                <a:latin typeface="Arial" pitchFamily="127" charset="0"/>
                <a:ea typeface="ＭＳ Ｐゴシック" pitchFamily="127" charset="-128"/>
                <a:cs typeface="ＭＳ Ｐゴシック" pitchFamily="127" charset="-128"/>
              </a:rPr>
              <a:t>Reference: NHS EatWell</a:t>
            </a:r>
          </a:p>
          <a:p>
            <a:pPr marL="228600" indent="-228600" eaLnBrk="1" hangingPunct="1"/>
            <a:r>
              <a:rPr lang="en-US">
                <a:latin typeface="Arial" pitchFamily="127" charset="0"/>
                <a:ea typeface="ＭＳ Ｐゴシック" pitchFamily="127" charset="-128"/>
                <a:cs typeface="ＭＳ Ｐゴシック" pitchFamily="127" charset="-128"/>
              </a:rPr>
              <a:t>http://www.nhs.uk/Livewell/Goodfood/Pages/eatwell-plate.aspx</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miter lim="800000"/>
            <a:headEnd/>
            <a:tailEnd/>
          </a:ln>
        </p:spPr>
        <p:txBody>
          <a:bodyPr/>
          <a:lstStyle/>
          <a:p>
            <a:fld id="{CCC71D74-6959-4E0B-9759-CAC847A57896}" type="slidenum">
              <a:rPr lang="en-US">
                <a:latin typeface="Arial" pitchFamily="127" charset="0"/>
                <a:ea typeface="ＭＳ Ｐゴシック" pitchFamily="127" charset="-128"/>
                <a:cs typeface="ＭＳ Ｐゴシック" pitchFamily="127" charset="-128"/>
              </a:rPr>
              <a:pPr/>
              <a:t>8</a:t>
            </a:fld>
            <a:endParaRPr lang="en-US">
              <a:latin typeface="Arial" pitchFamily="127" charset="0"/>
              <a:ea typeface="ＭＳ Ｐゴシック" pitchFamily="127" charset="-128"/>
              <a:cs typeface="ＭＳ Ｐゴシック" pitchFamily="127" charset="-128"/>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pPr eaLnBrk="1" hangingPunct="1"/>
            <a:endParaRPr lang="en-US">
              <a:latin typeface="Arial" pitchFamily="127" charset="0"/>
              <a:ea typeface="ＭＳ Ｐゴシック" pitchFamily="127" charset="-128"/>
              <a:cs typeface="ＭＳ Ｐゴシック" pitchFamily="127" charset="-128"/>
            </a:endParaRPr>
          </a:p>
          <a:p>
            <a:pPr eaLnBrk="1" hangingPunct="1"/>
            <a:r>
              <a:rPr lang="en-US">
                <a:latin typeface="Arial" pitchFamily="127" charset="0"/>
                <a:ea typeface="ＭＳ Ｐゴシック" pitchFamily="127" charset="-128"/>
                <a:cs typeface="ＭＳ Ｐゴシック" pitchFamily="127" charset="-128"/>
              </a:rPr>
              <a:t>These are sometimes known as starchy foods are a good source of energy and important nutrients. </a:t>
            </a:r>
          </a:p>
          <a:p>
            <a:pPr eaLnBrk="1" hangingPunct="1"/>
            <a:endParaRPr lang="en-US">
              <a:latin typeface="Arial" pitchFamily="127" charset="0"/>
              <a:ea typeface="ＭＳ Ｐゴシック" pitchFamily="127" charset="-128"/>
              <a:cs typeface="ＭＳ Ｐゴシック" pitchFamily="127" charset="-128"/>
            </a:endParaRPr>
          </a:p>
          <a:p>
            <a:r>
              <a:rPr lang="en-US">
                <a:latin typeface="Arial" pitchFamily="127" charset="0"/>
                <a:ea typeface="ＭＳ Ｐゴシック" pitchFamily="127" charset="-128"/>
                <a:cs typeface="ＭＳ Ｐゴシック" pitchFamily="127" charset="-128"/>
              </a:rPr>
              <a:t>For older children: </a:t>
            </a:r>
            <a:r>
              <a:rPr lang="en-US">
                <a:solidFill>
                  <a:srgbClr val="0B9600"/>
                </a:solidFill>
                <a:latin typeface="Arial" pitchFamily="127" charset="0"/>
                <a:ea typeface="ＭＳ Ｐゴシック" pitchFamily="127" charset="-128"/>
                <a:cs typeface="ＭＳ Ｐゴシック" pitchFamily="127" charset="-128"/>
              </a:rPr>
              <a:t>Bread and pasta etc. should make up about (33% or 1/3) of the types of food we eat each day</a:t>
            </a:r>
          </a:p>
          <a:p>
            <a:pPr eaLnBrk="1" hangingPunct="1"/>
            <a:endParaRPr lang="en-US">
              <a:latin typeface="Arial" pitchFamily="127" charset="0"/>
              <a:ea typeface="ＭＳ Ｐゴシック" pitchFamily="127" charset="-128"/>
              <a:cs typeface="ＭＳ Ｐゴシック" pitchFamily="127" charset="-128"/>
            </a:endParaRPr>
          </a:p>
          <a:p>
            <a:pPr eaLnBrk="1" hangingPunct="1"/>
            <a:endParaRPr lang="en-US">
              <a:latin typeface="Arial" pitchFamily="127" charset="0"/>
              <a:ea typeface="ＭＳ Ｐゴシック" pitchFamily="127" charset="-128"/>
              <a:cs typeface="ＭＳ Ｐゴシック" pitchFamily="127" charset="-128"/>
            </a:endParaRPr>
          </a:p>
          <a:p>
            <a:pPr eaLnBrk="1" hangingPunct="1"/>
            <a:r>
              <a:rPr lang="en-US">
                <a:latin typeface="Arial" pitchFamily="127" charset="0"/>
                <a:ea typeface="ＭＳ Ｐゴシック" pitchFamily="127" charset="-128"/>
                <a:cs typeface="ＭＳ Ｐゴシック" pitchFamily="127" charset="-128"/>
              </a:rPr>
              <a:t>Reference: NHS EatWell</a:t>
            </a:r>
          </a:p>
          <a:p>
            <a:pPr eaLnBrk="1" hangingPunct="1"/>
            <a:r>
              <a:rPr lang="en-US">
                <a:latin typeface="Arial" pitchFamily="127" charset="0"/>
                <a:ea typeface="ＭＳ Ｐゴシック" pitchFamily="127" charset="-128"/>
                <a:cs typeface="ＭＳ Ｐゴシック" pitchFamily="127" charset="-128"/>
              </a:rPr>
              <a:t>http://www.nhs.uk/Livewell/Goodfood/Pages/eatwell-plate.aspx</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fld id="{DB807425-C677-47D5-AA6F-838579EB7287}" type="slidenum">
              <a:rPr lang="en-US">
                <a:latin typeface="Arial" pitchFamily="127" charset="0"/>
                <a:ea typeface="ＭＳ Ｐゴシック" pitchFamily="127" charset="-128"/>
                <a:cs typeface="ＭＳ Ｐゴシック" pitchFamily="127" charset="-128"/>
              </a:rPr>
              <a:pPr/>
              <a:t>9</a:t>
            </a:fld>
            <a:endParaRPr lang="en-US">
              <a:latin typeface="Arial" pitchFamily="127" charset="0"/>
              <a:ea typeface="ＭＳ Ｐゴシック" pitchFamily="127" charset="-128"/>
              <a:cs typeface="ＭＳ Ｐゴシック" pitchFamily="127" charset="-128"/>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p:spPr>
        <p:txBody>
          <a:bodyPr/>
          <a:lstStyle/>
          <a:p>
            <a:pPr eaLnBrk="1" hangingPunct="1"/>
            <a:r>
              <a:rPr lang="en-US">
                <a:latin typeface="Arial" pitchFamily="127" charset="0"/>
                <a:ea typeface="ＭＳ Ｐゴシック" pitchFamily="127" charset="-128"/>
                <a:cs typeface="ＭＳ Ｐゴシック" pitchFamily="127" charset="-128"/>
              </a:rPr>
              <a:t>Who can explain why we should eat some dairy foods? </a:t>
            </a:r>
          </a:p>
          <a:p>
            <a:pPr eaLnBrk="1" hangingPunct="1"/>
            <a:endParaRPr lang="en-US">
              <a:latin typeface="Arial" pitchFamily="127" charset="0"/>
              <a:ea typeface="ＭＳ Ｐゴシック" pitchFamily="127" charset="-128"/>
              <a:cs typeface="ＭＳ Ｐゴシック" pitchFamily="127" charset="-128"/>
            </a:endParaRPr>
          </a:p>
          <a:p>
            <a:pPr eaLnBrk="1" hangingPunct="1"/>
            <a:r>
              <a:rPr lang="en-US">
                <a:latin typeface="Arial" pitchFamily="127" charset="0"/>
                <a:ea typeface="ＭＳ Ｐゴシック" pitchFamily="127" charset="-128"/>
                <a:cs typeface="ＭＳ Ｐゴシック" pitchFamily="127" charset="-128"/>
              </a:rPr>
              <a:t>Milk and dairy products, such as cheese and yoghurt, are great sources of protein and calcium.</a:t>
            </a:r>
          </a:p>
          <a:p>
            <a:pPr eaLnBrk="1" hangingPunct="1"/>
            <a:endParaRPr lang="en-US">
              <a:latin typeface="Arial" pitchFamily="127" charset="0"/>
              <a:ea typeface="ＭＳ Ｐゴシック" pitchFamily="127" charset="-128"/>
              <a:cs typeface="ＭＳ Ｐゴシック" pitchFamily="127" charset="-128"/>
            </a:endParaRPr>
          </a:p>
          <a:p>
            <a:r>
              <a:rPr lang="en-US">
                <a:latin typeface="Arial" pitchFamily="127" charset="0"/>
                <a:ea typeface="ＭＳ Ｐゴシック" pitchFamily="127" charset="-128"/>
                <a:cs typeface="ＭＳ Ｐゴシック" pitchFamily="127" charset="-128"/>
              </a:rPr>
              <a:t>For older children: </a:t>
            </a:r>
            <a:r>
              <a:rPr lang="en-US">
                <a:solidFill>
                  <a:srgbClr val="EEA000"/>
                </a:solidFill>
                <a:latin typeface="Arial" pitchFamily="127" charset="0"/>
                <a:ea typeface="ＭＳ Ｐゴシック" pitchFamily="127" charset="-128"/>
                <a:cs typeface="ＭＳ Ｐゴシック" pitchFamily="127" charset="-128"/>
              </a:rPr>
              <a:t>Dairy should make up about 15% of the types of food we eat each day.</a:t>
            </a:r>
          </a:p>
          <a:p>
            <a:pPr eaLnBrk="1" hangingPunct="1"/>
            <a:endParaRPr lang="en-US">
              <a:latin typeface="Arial" pitchFamily="127" charset="0"/>
              <a:ea typeface="ＭＳ Ｐゴシック" pitchFamily="127" charset="-128"/>
              <a:cs typeface="ＭＳ Ｐゴシック" pitchFamily="127" charset="-128"/>
            </a:endParaRPr>
          </a:p>
          <a:p>
            <a:pPr eaLnBrk="1" hangingPunct="1"/>
            <a:endParaRPr lang="en-US">
              <a:latin typeface="Arial" pitchFamily="127" charset="0"/>
              <a:ea typeface="ＭＳ Ｐゴシック" pitchFamily="127" charset="-128"/>
              <a:cs typeface="ＭＳ Ｐゴシック" pitchFamily="127" charset="-128"/>
            </a:endParaRPr>
          </a:p>
          <a:p>
            <a:pPr eaLnBrk="1" hangingPunct="1"/>
            <a:r>
              <a:rPr lang="en-US">
                <a:latin typeface="Arial" pitchFamily="127" charset="0"/>
                <a:ea typeface="ＭＳ Ｐゴシック" pitchFamily="127" charset="-128"/>
                <a:cs typeface="ＭＳ Ｐゴシック" pitchFamily="127" charset="-128"/>
              </a:rPr>
              <a:t>Reference: NHS EatWell</a:t>
            </a:r>
          </a:p>
          <a:p>
            <a:pPr eaLnBrk="1" hangingPunct="1"/>
            <a:r>
              <a:rPr lang="en-US">
                <a:latin typeface="Arial" pitchFamily="127" charset="0"/>
                <a:ea typeface="ＭＳ Ｐゴシック" pitchFamily="127" charset="-128"/>
                <a:cs typeface="ＭＳ Ｐゴシック" pitchFamily="127" charset="-128"/>
              </a:rPr>
              <a:t>http://www.nhs.uk/Livewell/Goodfood/Pages/eatwell-plate.aspx</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97B8C-04A7-4B08-A604-68020398A43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F5F2DF-6972-4B82-9EC4-E335CB33529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4959F-B1A8-404D-999F-954806C6718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3C2AA0-1FA8-4C73-A7D8-4AF44315D37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CA0170-0A9A-4B98-8F0B-10DBE87B445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2D0623-A99A-45A2-8CFA-870945FCC72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919234-7E4E-4A9A-A2F9-71B93B15E00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ECA17E-22F0-45F3-9DA7-358B125901B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C1C208-F54E-4211-8F46-E0375505FE8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A772F8-5307-4DE6-A715-1F6BFC55CE4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098B83-0974-4811-9F41-6C07F89FB17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charset="0"/>
                <a:cs typeface="ＭＳ Ｐゴシック" charset="0"/>
              </a:defRPr>
            </a:lvl1pPr>
          </a:lstStyle>
          <a:p>
            <a:pPr>
              <a:defRPr/>
            </a:pPr>
            <a:fld id="{4E996225-B860-4787-AA7C-0119AB4077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
          <p:cNvSpPr>
            <a:spLocks noChangeArrowheads="1"/>
          </p:cNvSpPr>
          <p:nvPr/>
        </p:nvSpPr>
        <p:spPr bwMode="auto">
          <a:xfrm>
            <a:off x="0" y="0"/>
            <a:ext cx="9180513" cy="68580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4338" name="Rectangle 8"/>
          <p:cNvSpPr>
            <a:spLocks noChangeArrowheads="1"/>
          </p:cNvSpPr>
          <p:nvPr/>
        </p:nvSpPr>
        <p:spPr bwMode="auto">
          <a:xfrm>
            <a:off x="685800" y="152400"/>
            <a:ext cx="7772400" cy="1143000"/>
          </a:xfrm>
          <a:prstGeom prst="rect">
            <a:avLst/>
          </a:prstGeom>
          <a:noFill/>
          <a:ln w="9525">
            <a:noFill/>
            <a:miter lim="800000"/>
            <a:headEnd/>
            <a:tailEnd/>
          </a:ln>
        </p:spPr>
        <p:txBody>
          <a:bodyPr anchor="ctr">
            <a:prstTxWarp prst="textNoShape">
              <a:avLst/>
            </a:prstTxWarp>
          </a:bodyPr>
          <a:lstStyle/>
          <a:p>
            <a:pPr algn="ctr"/>
            <a:r>
              <a:rPr lang="en-US" sz="4400">
                <a:solidFill>
                  <a:schemeClr val="bg1"/>
                </a:solidFill>
              </a:rPr>
              <a:t>Max and Millie</a:t>
            </a:r>
          </a:p>
        </p:txBody>
      </p:sp>
      <p:sp>
        <p:nvSpPr>
          <p:cNvPr id="14339" name="Rectangle 9"/>
          <p:cNvSpPr>
            <a:spLocks noChangeArrowheads="1"/>
          </p:cNvSpPr>
          <p:nvPr/>
        </p:nvSpPr>
        <p:spPr bwMode="auto">
          <a:xfrm>
            <a:off x="0" y="5445125"/>
            <a:ext cx="9144000" cy="1112838"/>
          </a:xfrm>
          <a:prstGeom prst="rect">
            <a:avLst/>
          </a:prstGeom>
          <a:noFill/>
          <a:ln w="9525">
            <a:noFill/>
            <a:miter lim="800000"/>
            <a:headEnd/>
            <a:tailEnd/>
          </a:ln>
        </p:spPr>
        <p:txBody>
          <a:bodyPr>
            <a:prstTxWarp prst="textNoShape">
              <a:avLst/>
            </a:prstTxWarp>
          </a:bodyPr>
          <a:lstStyle/>
          <a:p>
            <a:pPr marL="342900" indent="-342900" algn="ctr">
              <a:spcBef>
                <a:spcPct val="20000"/>
              </a:spcBef>
            </a:pPr>
            <a:endParaRPr lang="en-US" sz="2800">
              <a:solidFill>
                <a:schemeClr val="bg1"/>
              </a:solidFill>
              <a:ea typeface="MS Mincho" charset="-128"/>
              <a:cs typeface="MS Mincho" charset="-128"/>
            </a:endParaRPr>
          </a:p>
        </p:txBody>
      </p:sp>
      <p:sp>
        <p:nvSpPr>
          <p:cNvPr id="14340" name="TextBox 1"/>
          <p:cNvSpPr txBox="1">
            <a:spLocks noChangeArrowheads="1"/>
          </p:cNvSpPr>
          <p:nvPr/>
        </p:nvSpPr>
        <p:spPr bwMode="auto">
          <a:xfrm>
            <a:off x="1187450" y="5589588"/>
            <a:ext cx="6840538" cy="457200"/>
          </a:xfrm>
          <a:prstGeom prst="rect">
            <a:avLst/>
          </a:prstGeom>
          <a:noFill/>
          <a:ln w="9525">
            <a:noFill/>
            <a:miter lim="800000"/>
            <a:headEnd/>
            <a:tailEnd/>
          </a:ln>
        </p:spPr>
        <p:txBody>
          <a:bodyPr>
            <a:prstTxWarp prst="textNoShape">
              <a:avLst/>
            </a:prstTxWarp>
            <a:spAutoFit/>
          </a:bodyPr>
          <a:lstStyle/>
          <a:p>
            <a:pPr algn="ctr" eaLnBrk="0" hangingPunct="0"/>
            <a:r>
              <a:rPr lang="en-US">
                <a:solidFill>
                  <a:srgbClr val="FFFFFF"/>
                </a:solidFill>
              </a:rPr>
              <a:t>A great day out</a:t>
            </a:r>
          </a:p>
        </p:txBody>
      </p:sp>
      <p:pic>
        <p:nvPicPr>
          <p:cNvPr id="14341" name="Picture 6" descr="Sam&amp;Millie(original)"/>
          <p:cNvPicPr>
            <a:picLocks noChangeAspect="1" noChangeArrowheads="1"/>
          </p:cNvPicPr>
          <p:nvPr/>
        </p:nvPicPr>
        <p:blipFill>
          <a:blip r:embed="rId3"/>
          <a:srcRect/>
          <a:stretch>
            <a:fillRect/>
          </a:stretch>
        </p:blipFill>
        <p:spPr bwMode="auto">
          <a:xfrm>
            <a:off x="2362200" y="533400"/>
            <a:ext cx="4368800" cy="4552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pic>
        <p:nvPicPr>
          <p:cNvPr id="32770" name="Picture 5" descr="EatWell Plate(frame3 f&amp;v+Carbs+meat)"/>
          <p:cNvPicPr>
            <a:picLocks noChangeAspect="1" noChangeArrowheads="1"/>
          </p:cNvPicPr>
          <p:nvPr/>
        </p:nvPicPr>
        <p:blipFill>
          <a:blip r:embed="rId3"/>
          <a:srcRect/>
          <a:stretch>
            <a:fillRect/>
          </a:stretch>
        </p:blipFill>
        <p:spPr bwMode="auto">
          <a:xfrm>
            <a:off x="1981200" y="692150"/>
            <a:ext cx="5041900" cy="4959350"/>
          </a:xfrm>
          <a:prstGeom prst="rect">
            <a:avLst/>
          </a:prstGeom>
          <a:noFill/>
          <a:ln w="9525">
            <a:noFill/>
            <a:miter lim="800000"/>
            <a:headEnd/>
            <a:tailEnd/>
          </a:ln>
        </p:spPr>
      </p:pic>
      <p:sp>
        <p:nvSpPr>
          <p:cNvPr id="8200" name="Rectangle 8"/>
          <p:cNvSpPr>
            <a:spLocks noChangeArrowheads="1"/>
          </p:cNvSpPr>
          <p:nvPr/>
        </p:nvSpPr>
        <p:spPr bwMode="auto">
          <a:xfrm>
            <a:off x="114300" y="6057900"/>
            <a:ext cx="8915400" cy="6858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Some meat, fish, eggs, beans or nuts for protein.</a:t>
            </a:r>
            <a:endParaRPr lang="en-US">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32772" name="AutoShape 19"/>
          <p:cNvSpPr>
            <a:spLocks noChangeArrowheads="1"/>
          </p:cNvSpPr>
          <p:nvPr/>
        </p:nvSpPr>
        <p:spPr bwMode="auto">
          <a:xfrm>
            <a:off x="152400" y="3048000"/>
            <a:ext cx="1981200" cy="1143000"/>
          </a:xfrm>
          <a:prstGeom prst="roundRect">
            <a:avLst>
              <a:gd name="adj" fmla="val 16667"/>
            </a:avLst>
          </a:prstGeom>
          <a:noFill/>
          <a:ln w="57150" cmpd="thickThin">
            <a:solidFill>
              <a:srgbClr val="D01359"/>
            </a:solidFill>
            <a:round/>
            <a:headEnd/>
            <a:tailEnd/>
          </a:ln>
        </p:spPr>
        <p:txBody>
          <a:bodyPr wrap="none" anchor="ctr">
            <a:prstTxWarp prst="textNoShape">
              <a:avLst/>
            </a:prstTxWarp>
          </a:bodyPr>
          <a:lstStyle/>
          <a:p>
            <a:pPr algn="ctr" eaLnBrk="0" hangingPunct="0"/>
            <a:r>
              <a:rPr lang="en-US" sz="1800">
                <a:solidFill>
                  <a:srgbClr val="EEA000"/>
                </a:solidFill>
              </a:rPr>
              <a:t>You can eat </a:t>
            </a:r>
          </a:p>
          <a:p>
            <a:pPr algn="ctr" eaLnBrk="0" hangingPunct="0"/>
            <a:r>
              <a:rPr lang="en-US" sz="1800" b="1">
                <a:solidFill>
                  <a:srgbClr val="EEA000"/>
                </a:solidFill>
              </a:rPr>
              <a:t>some</a:t>
            </a:r>
            <a:r>
              <a:rPr lang="en-US" sz="1800">
                <a:solidFill>
                  <a:srgbClr val="EEA000"/>
                </a:solidFill>
              </a:rPr>
              <a:t> of these!</a:t>
            </a:r>
          </a:p>
        </p:txBody>
      </p:sp>
      <p:sp>
        <p:nvSpPr>
          <p:cNvPr id="32773" name="Line 22"/>
          <p:cNvSpPr>
            <a:spLocks noChangeShapeType="1"/>
          </p:cNvSpPr>
          <p:nvPr/>
        </p:nvSpPr>
        <p:spPr bwMode="auto">
          <a:xfrm>
            <a:off x="2133600" y="3657600"/>
            <a:ext cx="838200" cy="685800"/>
          </a:xfrm>
          <a:prstGeom prst="line">
            <a:avLst/>
          </a:prstGeom>
          <a:noFill/>
          <a:ln w="38100">
            <a:solidFill>
              <a:srgbClr val="D01359"/>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blinds(horizontal)">
                                      <p:cBhvr>
                                        <p:cTn id="7"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6"/>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267" name="Rectangle 3"/>
          <p:cNvSpPr>
            <a:spLocks noChangeArrowheads="1"/>
          </p:cNvSpPr>
          <p:nvPr/>
        </p:nvSpPr>
        <p:spPr bwMode="auto">
          <a:xfrm>
            <a:off x="114300" y="5867400"/>
            <a:ext cx="8915400" cy="9906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And, only a </a:t>
            </a:r>
            <a:r>
              <a:rPr lang="en-US" b="1">
                <a:solidFill>
                  <a:schemeClr val="bg1"/>
                </a:solidFill>
                <a:ea typeface="MS Mincho" charset="-128"/>
                <a:cs typeface="MS Mincho" charset="-128"/>
              </a:rPr>
              <a:t>small </a:t>
            </a:r>
            <a:r>
              <a:rPr lang="en-US">
                <a:solidFill>
                  <a:schemeClr val="bg1"/>
                </a:solidFill>
                <a:ea typeface="MS Mincho" charset="-128"/>
                <a:cs typeface="MS Mincho" charset="-128"/>
              </a:rPr>
              <a:t>amount of sugary treats so that you keep your teeth and weight healthy.</a:t>
            </a:r>
            <a:endParaRPr lang="en-US">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34819" name="Picture 4" descr="EatWell Plate(frame3)"/>
          <p:cNvPicPr>
            <a:picLocks noChangeAspect="1" noChangeArrowheads="1"/>
          </p:cNvPicPr>
          <p:nvPr/>
        </p:nvPicPr>
        <p:blipFill>
          <a:blip r:embed="rId3"/>
          <a:srcRect/>
          <a:stretch>
            <a:fillRect/>
          </a:stretch>
        </p:blipFill>
        <p:spPr bwMode="auto">
          <a:xfrm>
            <a:off x="1981200" y="685800"/>
            <a:ext cx="5068888" cy="4981575"/>
          </a:xfrm>
          <a:prstGeom prst="rect">
            <a:avLst/>
          </a:prstGeom>
          <a:noFill/>
          <a:ln w="9525">
            <a:noFill/>
            <a:miter lim="800000"/>
            <a:headEnd/>
            <a:tailEnd/>
          </a:ln>
        </p:spPr>
      </p:pic>
      <p:sp>
        <p:nvSpPr>
          <p:cNvPr id="34820" name="AutoShape 20"/>
          <p:cNvSpPr>
            <a:spLocks noChangeArrowheads="1"/>
          </p:cNvSpPr>
          <p:nvPr/>
        </p:nvSpPr>
        <p:spPr bwMode="auto">
          <a:xfrm>
            <a:off x="152400" y="4343400"/>
            <a:ext cx="2232025" cy="1079500"/>
          </a:xfrm>
          <a:prstGeom prst="roundRect">
            <a:avLst>
              <a:gd name="adj" fmla="val 16667"/>
            </a:avLst>
          </a:prstGeom>
          <a:noFill/>
          <a:ln w="57150" cmpd="thickThin">
            <a:solidFill>
              <a:srgbClr val="56008C"/>
            </a:solidFill>
            <a:round/>
            <a:headEnd/>
            <a:tailEnd/>
          </a:ln>
        </p:spPr>
        <p:txBody>
          <a:bodyPr wrap="none" anchor="ctr">
            <a:prstTxWarp prst="textNoShape">
              <a:avLst/>
            </a:prstTxWarp>
          </a:bodyPr>
          <a:lstStyle/>
          <a:p>
            <a:pPr algn="ctr" eaLnBrk="0" hangingPunct="0"/>
            <a:r>
              <a:rPr lang="en-US" sz="1800">
                <a:solidFill>
                  <a:srgbClr val="F20900"/>
                </a:solidFill>
              </a:rPr>
              <a:t>And you should only</a:t>
            </a:r>
          </a:p>
          <a:p>
            <a:pPr algn="ctr" eaLnBrk="0" hangingPunct="0"/>
            <a:r>
              <a:rPr lang="en-US" sz="1800">
                <a:solidFill>
                  <a:srgbClr val="F20900"/>
                </a:solidFill>
              </a:rPr>
              <a:t> eat </a:t>
            </a:r>
            <a:r>
              <a:rPr lang="en-US" sz="1800" b="1">
                <a:solidFill>
                  <a:srgbClr val="F20900"/>
                </a:solidFill>
              </a:rPr>
              <a:t>small amounts</a:t>
            </a:r>
          </a:p>
          <a:p>
            <a:pPr algn="ctr" eaLnBrk="0" hangingPunct="0"/>
            <a:r>
              <a:rPr lang="en-US" sz="1800">
                <a:solidFill>
                  <a:srgbClr val="F20900"/>
                </a:solidFill>
              </a:rPr>
              <a:t> of these</a:t>
            </a:r>
            <a:r>
              <a:rPr lang="en-US" sz="1300">
                <a:solidFill>
                  <a:srgbClr val="F20900"/>
                </a:solidFill>
              </a:rPr>
              <a:t>!</a:t>
            </a:r>
            <a:endParaRPr lang="en-US" sz="1200">
              <a:solidFill>
                <a:srgbClr val="F20900"/>
              </a:solidFill>
            </a:endParaRPr>
          </a:p>
        </p:txBody>
      </p:sp>
      <p:sp>
        <p:nvSpPr>
          <p:cNvPr id="34821" name="Line 21"/>
          <p:cNvSpPr>
            <a:spLocks noChangeShapeType="1"/>
          </p:cNvSpPr>
          <p:nvPr/>
        </p:nvSpPr>
        <p:spPr bwMode="auto">
          <a:xfrm>
            <a:off x="2387600" y="4889500"/>
            <a:ext cx="1727200" cy="292100"/>
          </a:xfrm>
          <a:prstGeom prst="line">
            <a:avLst/>
          </a:prstGeom>
          <a:noFill/>
          <a:ln w="38100">
            <a:solidFill>
              <a:srgbClr val="56008C"/>
            </a:solidFill>
            <a:round/>
            <a:headEnd/>
            <a:tailEnd/>
          </a:ln>
        </p:spPr>
        <p:txBody>
          <a:bodyPr wrap="none" anchor="ctr">
            <a:prstTxWarp prst="textNoShape">
              <a:avLst/>
            </a:prstTxWarp>
          </a:bodyPr>
          <a:lstStyle/>
          <a:p>
            <a:endParaRPr lang="en-US"/>
          </a:p>
        </p:txBody>
      </p:sp>
      <p:pic>
        <p:nvPicPr>
          <p:cNvPr id="34822" name="Picture 1032" descr="(yum)"/>
          <p:cNvPicPr>
            <a:picLocks noChangeAspect="1" noChangeArrowheads="1"/>
          </p:cNvPicPr>
          <p:nvPr/>
        </p:nvPicPr>
        <p:blipFill>
          <a:blip r:embed="rId4"/>
          <a:srcRect l="25186" r="52533" b="56750"/>
          <a:stretch>
            <a:fillRect/>
          </a:stretch>
        </p:blipFill>
        <p:spPr bwMode="auto">
          <a:xfrm>
            <a:off x="6992938" y="3581400"/>
            <a:ext cx="2151062" cy="2209800"/>
          </a:xfrm>
          <a:prstGeom prst="rect">
            <a:avLst/>
          </a:prstGeom>
          <a:noFill/>
          <a:ln w="9525">
            <a:noFill/>
            <a:miter lim="800000"/>
            <a:headEnd/>
            <a:tailEnd/>
          </a:ln>
        </p:spPr>
      </p:pic>
      <p:sp>
        <p:nvSpPr>
          <p:cNvPr id="34825" name="AutoShape 9"/>
          <p:cNvSpPr>
            <a:spLocks noChangeArrowheads="1"/>
          </p:cNvSpPr>
          <p:nvPr/>
        </p:nvSpPr>
        <p:spPr bwMode="auto">
          <a:xfrm>
            <a:off x="4876800" y="4267200"/>
            <a:ext cx="1981200" cy="1371600"/>
          </a:xfrm>
          <a:prstGeom prst="wedgeEllipseCallout">
            <a:avLst>
              <a:gd name="adj1" fmla="val 66185"/>
              <a:gd name="adj2" fmla="val 17014"/>
            </a:avLst>
          </a:prstGeom>
          <a:solidFill>
            <a:schemeClr val="bg1"/>
          </a:solidFill>
          <a:ln w="38100">
            <a:solidFill>
              <a:schemeClr val="tx1"/>
            </a:solidFill>
            <a:miter lim="800000"/>
            <a:headEnd/>
            <a:tailEnd/>
          </a:ln>
        </p:spPr>
        <p:txBody>
          <a:bodyPr wrap="none" anchor="ctr">
            <a:prstTxWarp prst="textNoShape">
              <a:avLst/>
            </a:prstTxWarp>
          </a:bodyPr>
          <a:lstStyle/>
          <a:p>
            <a:pPr algn="ctr" eaLnBrk="0" hangingPunct="0">
              <a:defRPr/>
            </a:pPr>
            <a:r>
              <a:rPr lang="en-US" sz="1800" dirty="0" err="1">
                <a:latin typeface="Arial" charset="0"/>
                <a:ea typeface="ＭＳ Ｐゴシック" charset="0"/>
                <a:cs typeface="+mn-cs"/>
              </a:rPr>
              <a:t>mmmmmmm</a:t>
            </a:r>
            <a:r>
              <a:rPr lang="en-US" sz="2000" dirty="0">
                <a:latin typeface="Arial" charset="0"/>
                <a:ea typeface="ＭＳ Ｐゴシック" charset="0"/>
                <a:cs typeface="+mn-cs"/>
              </a:rPr>
              <a:t>!</a:t>
            </a:r>
            <a:endParaRPr lang="en-US" dirty="0">
              <a:latin typeface="Arial" charset="0"/>
              <a:ea typeface="ＭＳ Ｐゴシック" charset="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linds(horizontal)">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3"/>
          <p:cNvSpPr>
            <a:spLocks noChangeArrowheads="1"/>
          </p:cNvSpPr>
          <p:nvPr/>
        </p:nvSpPr>
        <p:spPr bwMode="auto">
          <a:xfrm>
            <a:off x="-17463" y="5791200"/>
            <a:ext cx="9144001"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36866" name="Rectangle 6"/>
          <p:cNvSpPr>
            <a:spLocks noChangeArrowheads="1"/>
          </p:cNvSpPr>
          <p:nvPr/>
        </p:nvSpPr>
        <p:spPr bwMode="auto">
          <a:xfrm>
            <a:off x="76200" y="5940425"/>
            <a:ext cx="8991600" cy="993775"/>
          </a:xfrm>
          <a:prstGeom prst="rect">
            <a:avLst/>
          </a:prstGeom>
          <a:noFill/>
          <a:ln w="9525">
            <a:noFill/>
            <a:miter lim="800000"/>
            <a:headEnd/>
            <a:tailEnd/>
          </a:ln>
        </p:spPr>
        <p:txBody>
          <a:bodyPr>
            <a:prstTxWarp prst="textNoShape">
              <a:avLst/>
            </a:prstTxWarp>
          </a:bodyPr>
          <a:lstStyle/>
          <a:p>
            <a:pPr marL="190500" algn="ctr">
              <a:spcBef>
                <a:spcPct val="20000"/>
              </a:spcBef>
            </a:pPr>
            <a:r>
              <a:rPr lang="en-US">
                <a:solidFill>
                  <a:schemeClr val="bg1"/>
                </a:solidFill>
              </a:rPr>
              <a:t>The eatwell plate makes healthy eating easier</a:t>
            </a:r>
            <a:endParaRPr lang="en-US" sz="2800">
              <a:ea typeface="MS Mincho" charset="-128"/>
              <a:cs typeface="MS Mincho" charset="-128"/>
            </a:endParaRPr>
          </a:p>
        </p:txBody>
      </p:sp>
      <p:sp>
        <p:nvSpPr>
          <p:cNvPr id="36867" name="Rectangle 7"/>
          <p:cNvSpPr>
            <a:spLocks noChangeArrowheads="1"/>
          </p:cNvSpPr>
          <p:nvPr/>
        </p:nvSpPr>
        <p:spPr bwMode="auto">
          <a:xfrm>
            <a:off x="76200" y="152400"/>
            <a:ext cx="8991600" cy="762000"/>
          </a:xfrm>
          <a:prstGeom prst="rect">
            <a:avLst/>
          </a:prstGeom>
          <a:noFill/>
          <a:ln w="9525">
            <a:noFill/>
            <a:miter lim="800000"/>
            <a:headEnd/>
            <a:tailEnd/>
          </a:ln>
        </p:spPr>
        <p:txBody>
          <a:bodyPr>
            <a:prstTxWarp prst="textNoShape">
              <a:avLst/>
            </a:prstTxWarp>
          </a:bodyPr>
          <a:lstStyle/>
          <a:p>
            <a:pPr marL="342900" indent="-342900" algn="ctr">
              <a:spcBef>
                <a:spcPct val="20000"/>
              </a:spcBef>
            </a:pPr>
            <a:r>
              <a:rPr lang="en-US" sz="3600">
                <a:solidFill>
                  <a:srgbClr val="00509E"/>
                </a:solidFill>
                <a:ea typeface="MS Mincho" charset="-128"/>
                <a:cs typeface="MS Mincho" charset="-128"/>
              </a:rPr>
              <a:t>The </a:t>
            </a:r>
            <a:r>
              <a:rPr lang="en-US" sz="3600" b="1">
                <a:solidFill>
                  <a:srgbClr val="00509E"/>
                </a:solidFill>
                <a:ea typeface="MS Mincho" charset="-128"/>
                <a:cs typeface="MS Mincho" charset="-128"/>
              </a:rPr>
              <a:t>eatwell</a:t>
            </a:r>
            <a:r>
              <a:rPr lang="en-US" sz="3600">
                <a:solidFill>
                  <a:srgbClr val="00509E"/>
                </a:solidFill>
                <a:ea typeface="MS Mincho" charset="-128"/>
                <a:cs typeface="MS Mincho" charset="-128"/>
              </a:rPr>
              <a:t> plate</a:t>
            </a:r>
            <a:endParaRPr lang="en-US" sz="2800">
              <a:ea typeface="MS Mincho" charset="-128"/>
              <a:cs typeface="MS Mincho" charset="-128"/>
            </a:endParaRPr>
          </a:p>
        </p:txBody>
      </p:sp>
      <p:pic>
        <p:nvPicPr>
          <p:cNvPr id="36868" name="Picture 10" descr="EatWell Plate(transparent)"/>
          <p:cNvPicPr>
            <a:picLocks noChangeAspect="1" noChangeArrowheads="1"/>
          </p:cNvPicPr>
          <p:nvPr/>
        </p:nvPicPr>
        <p:blipFill>
          <a:blip r:embed="rId3"/>
          <a:srcRect/>
          <a:stretch>
            <a:fillRect/>
          </a:stretch>
        </p:blipFill>
        <p:spPr bwMode="auto">
          <a:xfrm>
            <a:off x="2265363" y="817563"/>
            <a:ext cx="4668837" cy="4668837"/>
          </a:xfrm>
          <a:prstGeom prst="rect">
            <a:avLst/>
          </a:prstGeom>
          <a:noFill/>
          <a:ln w="9525">
            <a:noFill/>
            <a:miter lim="800000"/>
            <a:headEnd/>
            <a:tailEnd/>
          </a:ln>
        </p:spPr>
      </p:pic>
      <p:sp>
        <p:nvSpPr>
          <p:cNvPr id="36869" name="AutoShape 16"/>
          <p:cNvSpPr>
            <a:spLocks noChangeArrowheads="1"/>
          </p:cNvSpPr>
          <p:nvPr/>
        </p:nvSpPr>
        <p:spPr bwMode="auto">
          <a:xfrm>
            <a:off x="152400" y="685800"/>
            <a:ext cx="1981200" cy="1143000"/>
          </a:xfrm>
          <a:prstGeom prst="roundRect">
            <a:avLst>
              <a:gd name="adj" fmla="val 16667"/>
            </a:avLst>
          </a:prstGeom>
          <a:noFill/>
          <a:ln w="57150" cmpd="thickThin">
            <a:solidFill>
              <a:srgbClr val="008000"/>
            </a:solidFill>
            <a:round/>
            <a:headEnd/>
            <a:tailEnd/>
          </a:ln>
        </p:spPr>
        <p:txBody>
          <a:bodyPr wrap="none" anchor="ctr">
            <a:prstTxWarp prst="textNoShape">
              <a:avLst/>
            </a:prstTxWarp>
          </a:bodyPr>
          <a:lstStyle/>
          <a:p>
            <a:pPr algn="ctr" eaLnBrk="0" hangingPunct="0"/>
            <a:r>
              <a:rPr lang="en-US" sz="1800">
                <a:solidFill>
                  <a:srgbClr val="0B9600"/>
                </a:solidFill>
              </a:rPr>
              <a:t>You can eat </a:t>
            </a:r>
          </a:p>
          <a:p>
            <a:pPr algn="ctr" eaLnBrk="0" hangingPunct="0"/>
            <a:r>
              <a:rPr lang="en-US" sz="1800" b="1">
                <a:solidFill>
                  <a:srgbClr val="0B9600"/>
                </a:solidFill>
              </a:rPr>
              <a:t>lots</a:t>
            </a:r>
            <a:r>
              <a:rPr lang="en-US" sz="1800">
                <a:solidFill>
                  <a:srgbClr val="0B9600"/>
                </a:solidFill>
              </a:rPr>
              <a:t> of these!</a:t>
            </a:r>
          </a:p>
        </p:txBody>
      </p:sp>
      <p:sp>
        <p:nvSpPr>
          <p:cNvPr id="36870" name="AutoShape 17"/>
          <p:cNvSpPr>
            <a:spLocks noChangeArrowheads="1"/>
          </p:cNvSpPr>
          <p:nvPr/>
        </p:nvSpPr>
        <p:spPr bwMode="auto">
          <a:xfrm>
            <a:off x="6934200" y="685800"/>
            <a:ext cx="1981200" cy="1143000"/>
          </a:xfrm>
          <a:prstGeom prst="roundRect">
            <a:avLst>
              <a:gd name="adj" fmla="val 16667"/>
            </a:avLst>
          </a:prstGeom>
          <a:noFill/>
          <a:ln w="57150" cmpd="thickThin">
            <a:solidFill>
              <a:srgbClr val="FFFF00"/>
            </a:solidFill>
            <a:round/>
            <a:headEnd/>
            <a:tailEnd/>
          </a:ln>
        </p:spPr>
        <p:txBody>
          <a:bodyPr wrap="none" anchor="ctr">
            <a:prstTxWarp prst="textNoShape">
              <a:avLst/>
            </a:prstTxWarp>
          </a:bodyPr>
          <a:lstStyle/>
          <a:p>
            <a:pPr algn="ctr" eaLnBrk="0" hangingPunct="0"/>
            <a:r>
              <a:rPr lang="en-US" sz="1800">
                <a:solidFill>
                  <a:srgbClr val="0B9600"/>
                </a:solidFill>
              </a:rPr>
              <a:t>You can eat </a:t>
            </a:r>
          </a:p>
          <a:p>
            <a:pPr algn="ctr" eaLnBrk="0" hangingPunct="0"/>
            <a:r>
              <a:rPr lang="en-US" sz="1800" b="1">
                <a:solidFill>
                  <a:srgbClr val="0B9600"/>
                </a:solidFill>
              </a:rPr>
              <a:t>lots </a:t>
            </a:r>
            <a:r>
              <a:rPr lang="en-US" sz="1800">
                <a:solidFill>
                  <a:srgbClr val="0B9600"/>
                </a:solidFill>
              </a:rPr>
              <a:t>of these!</a:t>
            </a:r>
          </a:p>
        </p:txBody>
      </p:sp>
      <p:sp>
        <p:nvSpPr>
          <p:cNvPr id="36871" name="AutoShape 18"/>
          <p:cNvSpPr>
            <a:spLocks noChangeArrowheads="1"/>
          </p:cNvSpPr>
          <p:nvPr/>
        </p:nvSpPr>
        <p:spPr bwMode="auto">
          <a:xfrm>
            <a:off x="6858000" y="4343400"/>
            <a:ext cx="1981200" cy="1066800"/>
          </a:xfrm>
          <a:prstGeom prst="roundRect">
            <a:avLst>
              <a:gd name="adj" fmla="val 16667"/>
            </a:avLst>
          </a:prstGeom>
          <a:noFill/>
          <a:ln w="57150" cmpd="thickThin">
            <a:solidFill>
              <a:srgbClr val="00509E"/>
            </a:solidFill>
            <a:round/>
            <a:headEnd/>
            <a:tailEnd/>
          </a:ln>
        </p:spPr>
        <p:txBody>
          <a:bodyPr wrap="none" anchor="ctr">
            <a:prstTxWarp prst="textNoShape">
              <a:avLst/>
            </a:prstTxWarp>
          </a:bodyPr>
          <a:lstStyle/>
          <a:p>
            <a:pPr algn="ctr" eaLnBrk="0" hangingPunct="0"/>
            <a:r>
              <a:rPr lang="en-US" sz="1800">
                <a:solidFill>
                  <a:srgbClr val="EEA000"/>
                </a:solidFill>
              </a:rPr>
              <a:t>You can eat</a:t>
            </a:r>
            <a:r>
              <a:rPr lang="en-US" sz="1800" b="1">
                <a:solidFill>
                  <a:srgbClr val="EEA000"/>
                </a:solidFill>
              </a:rPr>
              <a:t> </a:t>
            </a:r>
          </a:p>
          <a:p>
            <a:pPr algn="ctr" eaLnBrk="0" hangingPunct="0"/>
            <a:r>
              <a:rPr lang="en-US" sz="1800" b="1">
                <a:solidFill>
                  <a:srgbClr val="EEA000"/>
                </a:solidFill>
              </a:rPr>
              <a:t>some </a:t>
            </a:r>
          </a:p>
          <a:p>
            <a:pPr algn="ctr" eaLnBrk="0" hangingPunct="0"/>
            <a:r>
              <a:rPr lang="en-US" sz="1800">
                <a:solidFill>
                  <a:srgbClr val="EEA000"/>
                </a:solidFill>
              </a:rPr>
              <a:t>of these!</a:t>
            </a:r>
          </a:p>
        </p:txBody>
      </p:sp>
      <p:sp>
        <p:nvSpPr>
          <p:cNvPr id="36872" name="AutoShape 19"/>
          <p:cNvSpPr>
            <a:spLocks noChangeArrowheads="1"/>
          </p:cNvSpPr>
          <p:nvPr/>
        </p:nvSpPr>
        <p:spPr bwMode="auto">
          <a:xfrm>
            <a:off x="152400" y="2514600"/>
            <a:ext cx="1981200" cy="1143000"/>
          </a:xfrm>
          <a:prstGeom prst="roundRect">
            <a:avLst>
              <a:gd name="adj" fmla="val 16667"/>
            </a:avLst>
          </a:prstGeom>
          <a:noFill/>
          <a:ln w="57150" cmpd="thickThin">
            <a:solidFill>
              <a:srgbClr val="D01359"/>
            </a:solidFill>
            <a:round/>
            <a:headEnd/>
            <a:tailEnd/>
          </a:ln>
        </p:spPr>
        <p:txBody>
          <a:bodyPr wrap="none" anchor="ctr">
            <a:prstTxWarp prst="textNoShape">
              <a:avLst/>
            </a:prstTxWarp>
          </a:bodyPr>
          <a:lstStyle/>
          <a:p>
            <a:pPr algn="ctr" eaLnBrk="0" hangingPunct="0"/>
            <a:endParaRPr lang="en-US" sz="1400">
              <a:solidFill>
                <a:srgbClr val="EEA000"/>
              </a:solidFill>
            </a:endParaRPr>
          </a:p>
          <a:p>
            <a:pPr algn="ctr" eaLnBrk="0" hangingPunct="0"/>
            <a:r>
              <a:rPr lang="en-US" sz="1800">
                <a:solidFill>
                  <a:srgbClr val="EEA000"/>
                </a:solidFill>
              </a:rPr>
              <a:t>You can eat </a:t>
            </a:r>
          </a:p>
          <a:p>
            <a:pPr algn="ctr" eaLnBrk="0" hangingPunct="0"/>
            <a:r>
              <a:rPr lang="en-US" sz="1800" b="1">
                <a:solidFill>
                  <a:srgbClr val="EEA000"/>
                </a:solidFill>
              </a:rPr>
              <a:t>some</a:t>
            </a:r>
            <a:r>
              <a:rPr lang="en-US" sz="1800">
                <a:solidFill>
                  <a:srgbClr val="EEA000"/>
                </a:solidFill>
              </a:rPr>
              <a:t> of these!</a:t>
            </a:r>
          </a:p>
        </p:txBody>
      </p:sp>
      <p:sp>
        <p:nvSpPr>
          <p:cNvPr id="36873" name="AutoShape 20"/>
          <p:cNvSpPr>
            <a:spLocks noChangeArrowheads="1"/>
          </p:cNvSpPr>
          <p:nvPr/>
        </p:nvSpPr>
        <p:spPr bwMode="auto">
          <a:xfrm>
            <a:off x="71438" y="4221163"/>
            <a:ext cx="2484437" cy="1201737"/>
          </a:xfrm>
          <a:prstGeom prst="roundRect">
            <a:avLst>
              <a:gd name="adj" fmla="val 16667"/>
            </a:avLst>
          </a:prstGeom>
          <a:noFill/>
          <a:ln w="57150" cmpd="thickThin">
            <a:solidFill>
              <a:srgbClr val="56008C"/>
            </a:solidFill>
            <a:round/>
            <a:headEnd/>
            <a:tailEnd/>
          </a:ln>
        </p:spPr>
        <p:txBody>
          <a:bodyPr wrap="none" anchor="ctr">
            <a:prstTxWarp prst="textNoShape">
              <a:avLst/>
            </a:prstTxWarp>
          </a:bodyPr>
          <a:lstStyle/>
          <a:p>
            <a:pPr algn="ctr" eaLnBrk="0" hangingPunct="0"/>
            <a:r>
              <a:rPr lang="en-US" sz="1800">
                <a:solidFill>
                  <a:srgbClr val="F20900"/>
                </a:solidFill>
              </a:rPr>
              <a:t>And you should only</a:t>
            </a:r>
          </a:p>
          <a:p>
            <a:pPr algn="ctr" eaLnBrk="0" hangingPunct="0"/>
            <a:r>
              <a:rPr lang="en-US" sz="1800">
                <a:solidFill>
                  <a:srgbClr val="F20900"/>
                </a:solidFill>
              </a:rPr>
              <a:t> eat </a:t>
            </a:r>
            <a:r>
              <a:rPr lang="en-US" sz="1800" b="1">
                <a:solidFill>
                  <a:srgbClr val="F20900"/>
                </a:solidFill>
              </a:rPr>
              <a:t>small amounts</a:t>
            </a:r>
            <a:r>
              <a:rPr lang="en-US" sz="1800">
                <a:solidFill>
                  <a:srgbClr val="F20900"/>
                </a:solidFill>
              </a:rPr>
              <a:t> </a:t>
            </a:r>
          </a:p>
          <a:p>
            <a:pPr algn="ctr" eaLnBrk="0" hangingPunct="0"/>
            <a:r>
              <a:rPr lang="en-US" sz="1800">
                <a:solidFill>
                  <a:srgbClr val="F20900"/>
                </a:solidFill>
              </a:rPr>
              <a:t>of these!</a:t>
            </a:r>
          </a:p>
        </p:txBody>
      </p:sp>
      <p:sp>
        <p:nvSpPr>
          <p:cNvPr id="36874" name="Line 21"/>
          <p:cNvSpPr>
            <a:spLocks noChangeShapeType="1"/>
          </p:cNvSpPr>
          <p:nvPr/>
        </p:nvSpPr>
        <p:spPr bwMode="auto">
          <a:xfrm>
            <a:off x="2527300" y="4889500"/>
            <a:ext cx="1587500" cy="292100"/>
          </a:xfrm>
          <a:prstGeom prst="line">
            <a:avLst/>
          </a:prstGeom>
          <a:noFill/>
          <a:ln w="38100">
            <a:solidFill>
              <a:srgbClr val="56008C"/>
            </a:solidFill>
            <a:round/>
            <a:headEnd/>
            <a:tailEnd/>
          </a:ln>
        </p:spPr>
        <p:txBody>
          <a:bodyPr wrap="none" anchor="ctr">
            <a:prstTxWarp prst="textNoShape">
              <a:avLst/>
            </a:prstTxWarp>
          </a:bodyPr>
          <a:lstStyle/>
          <a:p>
            <a:endParaRPr lang="en-US"/>
          </a:p>
        </p:txBody>
      </p:sp>
      <p:sp>
        <p:nvSpPr>
          <p:cNvPr id="36875" name="Line 22"/>
          <p:cNvSpPr>
            <a:spLocks noChangeShapeType="1"/>
          </p:cNvSpPr>
          <p:nvPr/>
        </p:nvSpPr>
        <p:spPr bwMode="auto">
          <a:xfrm>
            <a:off x="2120900" y="3187700"/>
            <a:ext cx="850900" cy="1155700"/>
          </a:xfrm>
          <a:prstGeom prst="line">
            <a:avLst/>
          </a:prstGeom>
          <a:noFill/>
          <a:ln w="38100">
            <a:solidFill>
              <a:srgbClr val="D01359"/>
            </a:solidFill>
            <a:round/>
            <a:headEnd/>
            <a:tailEnd/>
          </a:ln>
        </p:spPr>
        <p:txBody>
          <a:bodyPr wrap="none" anchor="ctr">
            <a:prstTxWarp prst="textNoShape">
              <a:avLst/>
            </a:prstTxWarp>
          </a:bodyPr>
          <a:lstStyle/>
          <a:p>
            <a:endParaRPr lang="en-US"/>
          </a:p>
        </p:txBody>
      </p:sp>
      <p:sp>
        <p:nvSpPr>
          <p:cNvPr id="36876" name="Line 23"/>
          <p:cNvSpPr>
            <a:spLocks noChangeShapeType="1"/>
          </p:cNvSpPr>
          <p:nvPr/>
        </p:nvSpPr>
        <p:spPr bwMode="auto">
          <a:xfrm>
            <a:off x="2133600" y="1295400"/>
            <a:ext cx="685800" cy="762000"/>
          </a:xfrm>
          <a:prstGeom prst="line">
            <a:avLst/>
          </a:prstGeom>
          <a:noFill/>
          <a:ln w="38100">
            <a:solidFill>
              <a:srgbClr val="008000"/>
            </a:solidFill>
            <a:round/>
            <a:headEnd/>
            <a:tailEnd/>
          </a:ln>
        </p:spPr>
        <p:txBody>
          <a:bodyPr wrap="none" anchor="ctr">
            <a:prstTxWarp prst="textNoShape">
              <a:avLst/>
            </a:prstTxWarp>
          </a:bodyPr>
          <a:lstStyle/>
          <a:p>
            <a:endParaRPr lang="en-US"/>
          </a:p>
        </p:txBody>
      </p:sp>
      <p:sp>
        <p:nvSpPr>
          <p:cNvPr id="36877" name="Line 24"/>
          <p:cNvSpPr>
            <a:spLocks noChangeShapeType="1"/>
          </p:cNvSpPr>
          <p:nvPr/>
        </p:nvSpPr>
        <p:spPr bwMode="auto">
          <a:xfrm flipH="1">
            <a:off x="6400800" y="1295400"/>
            <a:ext cx="533400" cy="762000"/>
          </a:xfrm>
          <a:prstGeom prst="line">
            <a:avLst/>
          </a:prstGeom>
          <a:noFill/>
          <a:ln w="38100">
            <a:solidFill>
              <a:srgbClr val="FFFF00"/>
            </a:solidFill>
            <a:round/>
            <a:headEnd/>
            <a:tailEnd/>
          </a:ln>
        </p:spPr>
        <p:txBody>
          <a:bodyPr wrap="none" anchor="ctr">
            <a:prstTxWarp prst="textNoShape">
              <a:avLst/>
            </a:prstTxWarp>
          </a:bodyPr>
          <a:lstStyle/>
          <a:p>
            <a:endParaRPr lang="en-US"/>
          </a:p>
        </p:txBody>
      </p:sp>
      <p:sp>
        <p:nvSpPr>
          <p:cNvPr id="36878" name="Line 25"/>
          <p:cNvSpPr>
            <a:spLocks noChangeShapeType="1"/>
          </p:cNvSpPr>
          <p:nvPr/>
        </p:nvSpPr>
        <p:spPr bwMode="auto">
          <a:xfrm flipH="1" flipV="1">
            <a:off x="6172200" y="4495800"/>
            <a:ext cx="723900" cy="393700"/>
          </a:xfrm>
          <a:prstGeom prst="line">
            <a:avLst/>
          </a:prstGeom>
          <a:noFill/>
          <a:ln w="38100">
            <a:solidFill>
              <a:srgbClr val="333399"/>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7" descr="Untitled-1"/>
          <p:cNvPicPr>
            <a:picLocks noChangeAspect="1" noChangeArrowheads="1"/>
          </p:cNvPicPr>
          <p:nvPr/>
        </p:nvPicPr>
        <p:blipFill>
          <a:blip r:embed="rId3"/>
          <a:srcRect/>
          <a:stretch>
            <a:fillRect/>
          </a:stretch>
        </p:blipFill>
        <p:spPr bwMode="auto">
          <a:xfrm>
            <a:off x="228600" y="0"/>
            <a:ext cx="4572000" cy="5257800"/>
          </a:xfrm>
          <a:prstGeom prst="rect">
            <a:avLst/>
          </a:prstGeom>
          <a:noFill/>
          <a:ln w="9525">
            <a:noFill/>
            <a:miter lim="800000"/>
            <a:headEnd/>
            <a:tailEnd/>
          </a:ln>
        </p:spPr>
      </p:pic>
      <p:sp>
        <p:nvSpPr>
          <p:cNvPr id="38914"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27651" name="Rectangle 3"/>
          <p:cNvSpPr>
            <a:spLocks noChangeArrowheads="1"/>
          </p:cNvSpPr>
          <p:nvPr/>
        </p:nvSpPr>
        <p:spPr bwMode="auto">
          <a:xfrm>
            <a:off x="114300" y="5867400"/>
            <a:ext cx="8915400" cy="9906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endParaRPr lang="en-US" sz="3200">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38916" name="Text Box 7"/>
          <p:cNvSpPr txBox="1">
            <a:spLocks noChangeArrowheads="1"/>
          </p:cNvSpPr>
          <p:nvPr/>
        </p:nvSpPr>
        <p:spPr bwMode="auto">
          <a:xfrm rot="-567199">
            <a:off x="839788" y="803275"/>
            <a:ext cx="3581400" cy="3929063"/>
          </a:xfrm>
          <a:prstGeom prst="rect">
            <a:avLst/>
          </a:prstGeom>
          <a:noFill/>
          <a:ln w="9525">
            <a:noFill/>
            <a:miter lim="800000"/>
            <a:headEnd/>
            <a:tailEnd/>
          </a:ln>
        </p:spPr>
        <p:txBody>
          <a:bodyPr>
            <a:prstTxWarp prst="textNoShape">
              <a:avLst/>
            </a:prstTxWarp>
            <a:spAutoFit/>
          </a:bodyPr>
          <a:lstStyle/>
          <a:p>
            <a:pPr eaLnBrk="0" hangingPunct="0">
              <a:lnSpc>
                <a:spcPct val="130000"/>
              </a:lnSpc>
            </a:pPr>
            <a:r>
              <a:rPr lang="en-GB" sz="2800" b="1" baseline="30000">
                <a:latin typeface="Hangyaboly" pitchFamily="127" charset="0"/>
              </a:rPr>
              <a:t>SHOPPING LIST:</a:t>
            </a:r>
          </a:p>
          <a:p>
            <a:pPr eaLnBrk="0" hangingPunct="0">
              <a:lnSpc>
                <a:spcPct val="120000"/>
              </a:lnSpc>
            </a:pPr>
            <a:r>
              <a:rPr lang="en-GB" sz="2800" b="1" baseline="30000">
                <a:latin typeface="Hangyaboly" pitchFamily="127" charset="0"/>
              </a:rPr>
              <a:t>- </a:t>
            </a:r>
            <a:r>
              <a:rPr lang="en-GB" sz="2800" b="1" baseline="30000">
                <a:solidFill>
                  <a:srgbClr val="000000"/>
                </a:solidFill>
                <a:latin typeface="Hangyaboly" pitchFamily="127" charset="0"/>
              </a:rPr>
              <a:t>Carrot and celery sticks</a:t>
            </a:r>
          </a:p>
          <a:p>
            <a:pPr eaLnBrk="0" hangingPunct="0">
              <a:lnSpc>
                <a:spcPct val="120000"/>
              </a:lnSpc>
            </a:pPr>
            <a:r>
              <a:rPr lang="en-GB" sz="2800" b="1" baseline="30000">
                <a:solidFill>
                  <a:srgbClr val="000000"/>
                </a:solidFill>
                <a:latin typeface="Hangyaboly" pitchFamily="127" charset="0"/>
              </a:rPr>
              <a:t>- Hard boiled eggs</a:t>
            </a:r>
          </a:p>
          <a:p>
            <a:pPr eaLnBrk="0" hangingPunct="0">
              <a:lnSpc>
                <a:spcPct val="120000"/>
              </a:lnSpc>
            </a:pPr>
            <a:r>
              <a:rPr lang="en-GB" sz="2800" b="1" baseline="30000">
                <a:solidFill>
                  <a:srgbClr val="000000"/>
                </a:solidFill>
                <a:latin typeface="Hangyaboly" pitchFamily="127" charset="0"/>
              </a:rPr>
              <a:t>- A loaf of bread</a:t>
            </a:r>
          </a:p>
          <a:p>
            <a:pPr eaLnBrk="0" hangingPunct="0">
              <a:lnSpc>
                <a:spcPct val="120000"/>
              </a:lnSpc>
            </a:pPr>
            <a:r>
              <a:rPr lang="en-GB" sz="2800" b="1" baseline="30000">
                <a:solidFill>
                  <a:srgbClr val="000000"/>
                </a:solidFill>
                <a:latin typeface="Hangyaboly" pitchFamily="127" charset="0"/>
              </a:rPr>
              <a:t>- Sausage rolls</a:t>
            </a:r>
          </a:p>
          <a:p>
            <a:pPr eaLnBrk="0" hangingPunct="0">
              <a:lnSpc>
                <a:spcPct val="120000"/>
              </a:lnSpc>
            </a:pPr>
            <a:r>
              <a:rPr lang="en-GB" sz="2800" b="1" baseline="30000">
                <a:solidFill>
                  <a:srgbClr val="000000"/>
                </a:solidFill>
                <a:latin typeface="Hangyaboly" pitchFamily="127" charset="0"/>
              </a:rPr>
              <a:t>- Ham</a:t>
            </a:r>
          </a:p>
          <a:p>
            <a:pPr eaLnBrk="0" hangingPunct="0">
              <a:lnSpc>
                <a:spcPct val="120000"/>
              </a:lnSpc>
            </a:pPr>
            <a:r>
              <a:rPr lang="en-GB" sz="2800" b="1" baseline="30000">
                <a:solidFill>
                  <a:srgbClr val="000000"/>
                </a:solidFill>
                <a:latin typeface="Hangyaboly" pitchFamily="127" charset="0"/>
              </a:rPr>
              <a:t>- Grapes</a:t>
            </a:r>
          </a:p>
          <a:p>
            <a:pPr eaLnBrk="0" hangingPunct="0">
              <a:lnSpc>
                <a:spcPct val="120000"/>
              </a:lnSpc>
            </a:pPr>
            <a:r>
              <a:rPr lang="en-GB" sz="2800" b="1" baseline="30000">
                <a:solidFill>
                  <a:srgbClr val="000000"/>
                </a:solidFill>
                <a:latin typeface="Hangyaboly" pitchFamily="127" charset="0"/>
              </a:rPr>
              <a:t>- Nuts</a:t>
            </a:r>
          </a:p>
          <a:p>
            <a:pPr eaLnBrk="0" hangingPunct="0">
              <a:lnSpc>
                <a:spcPct val="120000"/>
              </a:lnSpc>
            </a:pPr>
            <a:r>
              <a:rPr lang="en-GB" sz="2800" b="1" baseline="30000">
                <a:solidFill>
                  <a:srgbClr val="000000"/>
                </a:solidFill>
                <a:latin typeface="Hangyaboly" pitchFamily="127" charset="0"/>
              </a:rPr>
              <a:t>- Orange juice</a:t>
            </a:r>
          </a:p>
          <a:p>
            <a:pPr eaLnBrk="0" hangingPunct="0">
              <a:lnSpc>
                <a:spcPct val="120000"/>
              </a:lnSpc>
            </a:pPr>
            <a:r>
              <a:rPr lang="en-GB" sz="2800" b="1" baseline="30000">
                <a:solidFill>
                  <a:srgbClr val="000000"/>
                </a:solidFill>
                <a:latin typeface="Hangyaboly" pitchFamily="127" charset="0"/>
              </a:rPr>
              <a:t>- Yoghurt</a:t>
            </a:r>
          </a:p>
          <a:p>
            <a:pPr eaLnBrk="0" hangingPunct="0">
              <a:lnSpc>
                <a:spcPct val="120000"/>
              </a:lnSpc>
            </a:pPr>
            <a:r>
              <a:rPr lang="en-GB" sz="2800" b="1" baseline="30000">
                <a:solidFill>
                  <a:srgbClr val="000000"/>
                </a:solidFill>
                <a:latin typeface="Hangyaboly" pitchFamily="127" charset="0"/>
              </a:rPr>
              <a:t>- A bar of chocolate</a:t>
            </a:r>
            <a:endParaRPr lang="en-US" sz="2800" baseline="30000">
              <a:solidFill>
                <a:srgbClr val="000000"/>
              </a:solidFill>
              <a:latin typeface="Handwriting - Dakota" pitchFamily="127" charset="0"/>
            </a:endParaRPr>
          </a:p>
        </p:txBody>
      </p:sp>
      <p:sp>
        <p:nvSpPr>
          <p:cNvPr id="27669" name="Rectangle 21"/>
          <p:cNvSpPr>
            <a:spLocks noChangeArrowheads="1"/>
          </p:cNvSpPr>
          <p:nvPr/>
        </p:nvSpPr>
        <p:spPr bwMode="auto">
          <a:xfrm>
            <a:off x="228600" y="5867400"/>
            <a:ext cx="8915400" cy="9906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Let</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check Millie and Max</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shopping list to see what they</a:t>
            </a:r>
            <a:r>
              <a:rPr lang="en-GB" altLang="ja-JP">
                <a:solidFill>
                  <a:schemeClr val="bg1"/>
                </a:solidFill>
                <a:ea typeface="MS Mincho" charset="-128"/>
                <a:cs typeface="MS Mincho" charset="-128"/>
              </a:rPr>
              <a:t>’</a:t>
            </a:r>
            <a:r>
              <a:rPr lang="en-US" altLang="ja-JP">
                <a:solidFill>
                  <a:schemeClr val="bg1"/>
                </a:solidFill>
                <a:ea typeface="MS Mincho" charset="-128"/>
                <a:cs typeface="MS Mincho" charset="-128"/>
              </a:rPr>
              <a:t>ve chosen.</a:t>
            </a:r>
            <a:endParaRPr lang="en-US" altLang="ja-JP">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38919" name="Picture 7" descr="1stApril_EatWell Change"/>
          <p:cNvPicPr>
            <a:picLocks noChangeAspect="1" noChangeArrowheads="1"/>
          </p:cNvPicPr>
          <p:nvPr/>
        </p:nvPicPr>
        <p:blipFill>
          <a:blip r:embed="rId4"/>
          <a:srcRect/>
          <a:stretch>
            <a:fillRect/>
          </a:stretch>
        </p:blipFill>
        <p:spPr bwMode="auto">
          <a:xfrm>
            <a:off x="4800600" y="1027113"/>
            <a:ext cx="4040188" cy="4040187"/>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7651"/>
                                        </p:tgtEl>
                                        <p:attrNameLst>
                                          <p:attrName>style.visibility</p:attrName>
                                        </p:attrNameLst>
                                      </p:cBhvr>
                                      <p:to>
                                        <p:strVal val="visible"/>
                                      </p:to>
                                    </p:set>
                                    <p:animEffect transition="in" filter="blinds(horizontal)">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69"/>
                                        </p:tgtEl>
                                        <p:attrNameLst>
                                          <p:attrName>style.visibility</p:attrName>
                                        </p:attrNameLst>
                                      </p:cBhvr>
                                      <p:to>
                                        <p:strVal val="visible"/>
                                      </p:to>
                                    </p:set>
                                    <p:animEffect transition="in" filter="blinds(horizontal)">
                                      <p:cBhvr>
                                        <p:cTn id="12" dur="500"/>
                                        <p:tgtEl>
                                          <p:spTgt spid="27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9" descr="9thMarch_(Curtains)"/>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
        <p:nvSpPr>
          <p:cNvPr id="40962" name="Rectangle 3"/>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30724" name="Rectangle 4"/>
          <p:cNvSpPr>
            <a:spLocks noChangeArrowheads="1"/>
          </p:cNvSpPr>
          <p:nvPr/>
        </p:nvSpPr>
        <p:spPr bwMode="auto">
          <a:xfrm>
            <a:off x="114300" y="6019800"/>
            <a:ext cx="8915400" cy="9906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Saturday is here, the sun is shining and it</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picnic time!</a:t>
            </a:r>
            <a:endParaRPr lang="en-US" altLang="ja-JP">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40964" name="AutoShape 6"/>
          <p:cNvSpPr>
            <a:spLocks noChangeArrowheads="1"/>
          </p:cNvSpPr>
          <p:nvPr/>
        </p:nvSpPr>
        <p:spPr bwMode="auto">
          <a:xfrm>
            <a:off x="304800" y="609600"/>
            <a:ext cx="2971800" cy="1905000"/>
          </a:xfrm>
          <a:prstGeom prst="wedgeEllipseCallout">
            <a:avLst>
              <a:gd name="adj1" fmla="val 52565"/>
              <a:gd name="adj2" fmla="val 45750"/>
            </a:avLst>
          </a:prstGeom>
          <a:solidFill>
            <a:schemeClr val="bg1"/>
          </a:solidFill>
          <a:ln w="38100">
            <a:solidFill>
              <a:schemeClr val="tx1"/>
            </a:solidFill>
            <a:miter lim="800000"/>
            <a:headEnd/>
            <a:tailEnd/>
          </a:ln>
        </p:spPr>
        <p:txBody>
          <a:bodyPr wrap="none" anchor="ctr">
            <a:prstTxWarp prst="textNoShape">
              <a:avLst/>
            </a:prstTxWarp>
          </a:bodyPr>
          <a:lstStyle/>
          <a:p>
            <a:pPr algn="ctr" eaLnBrk="0" hangingPunct="0"/>
            <a:r>
              <a:rPr lang="en-US" sz="1800"/>
              <a:t>Look outside, it</a:t>
            </a:r>
            <a:r>
              <a:rPr lang="ja-JP" altLang="en-US" sz="1800"/>
              <a:t>’</a:t>
            </a:r>
            <a:r>
              <a:rPr lang="en-US" altLang="ja-JP" sz="1800"/>
              <a:t>s a</a:t>
            </a:r>
          </a:p>
          <a:p>
            <a:pPr algn="ctr" eaLnBrk="0" hangingPunct="0"/>
            <a:r>
              <a:rPr lang="en-US" sz="1800"/>
              <a:t> perfect day for </a:t>
            </a:r>
          </a:p>
          <a:p>
            <a:pPr algn="ctr" eaLnBrk="0" hangingPunct="0"/>
            <a:r>
              <a:rPr lang="en-US" sz="1800"/>
              <a:t>a picnic!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blinds(horizontal)">
                                      <p:cBhvr>
                                        <p:cTn id="7"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32771" name="Rectangle 3"/>
          <p:cNvSpPr>
            <a:spLocks noChangeArrowheads="1"/>
          </p:cNvSpPr>
          <p:nvPr/>
        </p:nvSpPr>
        <p:spPr bwMode="auto">
          <a:xfrm>
            <a:off x="0" y="5892800"/>
            <a:ext cx="9144000" cy="9906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Max, Millie and Millie</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mum set off on their bikes. They</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re cycling because it</a:t>
            </a:r>
            <a:r>
              <a:rPr lang="en-GB" altLang="ja-JP">
                <a:solidFill>
                  <a:schemeClr val="bg1"/>
                </a:solidFill>
                <a:ea typeface="MS Mincho" charset="-128"/>
                <a:cs typeface="MS Mincho" charset="-128"/>
              </a:rPr>
              <a:t>’</a:t>
            </a:r>
            <a:r>
              <a:rPr lang="en-US" altLang="ja-JP">
                <a:solidFill>
                  <a:schemeClr val="bg1"/>
                </a:solidFill>
                <a:ea typeface="MS Mincho" charset="-128"/>
                <a:cs typeface="MS Mincho" charset="-128"/>
              </a:rPr>
              <a:t>s fun, good for them and good for the planet.</a:t>
            </a:r>
            <a:endParaRPr lang="en-US" altLang="ja-JP">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43011" name="Picture 4" descr="9thMarch_(Bikes)"/>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7" descr="10thMarch_(Park)"/>
          <p:cNvPicPr>
            <a:picLocks noChangeAspect="1" noChangeArrowheads="1"/>
          </p:cNvPicPr>
          <p:nvPr/>
        </p:nvPicPr>
        <p:blipFill>
          <a:blip r:embed="rId3"/>
          <a:srcRect/>
          <a:stretch>
            <a:fillRect/>
          </a:stretch>
        </p:blipFill>
        <p:spPr bwMode="auto">
          <a:xfrm>
            <a:off x="0" y="0"/>
            <a:ext cx="9144000" cy="5794375"/>
          </a:xfrm>
          <a:prstGeom prst="rect">
            <a:avLst/>
          </a:prstGeom>
          <a:noFill/>
          <a:ln w="9525">
            <a:noFill/>
            <a:miter lim="800000"/>
            <a:headEnd/>
            <a:tailEnd/>
          </a:ln>
        </p:spPr>
      </p:pic>
      <p:sp>
        <p:nvSpPr>
          <p:cNvPr id="45058"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36867" name="Rectangle 3"/>
          <p:cNvSpPr>
            <a:spLocks noChangeArrowheads="1"/>
          </p:cNvSpPr>
          <p:nvPr/>
        </p:nvSpPr>
        <p:spPr bwMode="auto">
          <a:xfrm>
            <a:off x="127000" y="5867400"/>
            <a:ext cx="8915400" cy="9906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After a fun bike ride, they arrive at the park. They look for a spot in the shade where it</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nice and cool.</a:t>
            </a:r>
            <a:endParaRPr lang="en-US" altLang="ja-JP">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43013" name="AutoShape 5"/>
          <p:cNvSpPr>
            <a:spLocks noChangeArrowheads="1"/>
          </p:cNvSpPr>
          <p:nvPr/>
        </p:nvSpPr>
        <p:spPr bwMode="auto">
          <a:xfrm>
            <a:off x="3733800" y="2590800"/>
            <a:ext cx="2514600" cy="1524000"/>
          </a:xfrm>
          <a:prstGeom prst="wedgeEllipseCallout">
            <a:avLst>
              <a:gd name="adj1" fmla="val -72537"/>
              <a:gd name="adj2" fmla="val 14375"/>
            </a:avLst>
          </a:prstGeom>
          <a:solidFill>
            <a:schemeClr val="bg1"/>
          </a:solidFill>
          <a:ln w="38100">
            <a:solidFill>
              <a:schemeClr val="tx1"/>
            </a:solidFill>
            <a:miter lim="800000"/>
            <a:headEnd/>
            <a:tailEnd/>
          </a:ln>
          <a:effectLst/>
          <a:extLst/>
        </p:spPr>
        <p:txBody>
          <a:bodyPr wrap="none" anchor="ctr"/>
          <a:lstStyle/>
          <a:p>
            <a:pPr algn="ctr" eaLnBrk="0" hangingPunct="0">
              <a:defRPr/>
            </a:pPr>
            <a:endParaRPr lang="en-US">
              <a:latin typeface="Arial" charset="0"/>
              <a:ea typeface="ＭＳ Ｐゴシック" charset="0"/>
              <a:cs typeface="+mn-cs"/>
            </a:endParaRPr>
          </a:p>
        </p:txBody>
      </p:sp>
      <p:sp>
        <p:nvSpPr>
          <p:cNvPr id="43014" name="Text Box 6"/>
          <p:cNvSpPr txBox="1">
            <a:spLocks noChangeArrowheads="1"/>
          </p:cNvSpPr>
          <p:nvPr/>
        </p:nvSpPr>
        <p:spPr bwMode="auto">
          <a:xfrm>
            <a:off x="4343400" y="2987675"/>
            <a:ext cx="1447800" cy="731838"/>
          </a:xfrm>
          <a:prstGeom prst="rect">
            <a:avLst/>
          </a:prstGeom>
          <a:noFill/>
          <a:ln>
            <a:noFill/>
          </a:ln>
          <a:effectLst/>
          <a:extLst/>
        </p:spPr>
        <p:txBody>
          <a:bodyPr>
            <a:spAutoFit/>
          </a:bodyPr>
          <a:lstStyle/>
          <a:p>
            <a:pPr eaLnBrk="0" hangingPunct="0">
              <a:spcBef>
                <a:spcPct val="50000"/>
              </a:spcBef>
              <a:defRPr/>
            </a:pPr>
            <a:r>
              <a:rPr lang="en-US" sz="1800" dirty="0">
                <a:latin typeface="Arial" charset="0"/>
                <a:ea typeface="ＭＳ Ｐゴシック" charset="0"/>
                <a:cs typeface="+mn-cs"/>
              </a:rPr>
              <a:t>Keep up you two</a:t>
            </a:r>
            <a:r>
              <a:rPr lang="en-US" dirty="0">
                <a:latin typeface="Arial" charset="0"/>
                <a:ea typeface="ＭＳ Ｐゴシック" charset="0"/>
                <a:cs typeface="+mn-cs"/>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blinds(horizontal)">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40963" name="Rectangle 3"/>
          <p:cNvSpPr>
            <a:spLocks noChangeArrowheads="1"/>
          </p:cNvSpPr>
          <p:nvPr/>
        </p:nvSpPr>
        <p:spPr bwMode="auto">
          <a:xfrm>
            <a:off x="381000" y="6070600"/>
            <a:ext cx="8382000" cy="533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They are all very hungry, so they decide to eat right away.</a:t>
            </a:r>
            <a:endParaRPr lang="en-US">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47107" name="Picture 4" descr="26thMarch_(picnic-smaller)"/>
          <p:cNvPicPr>
            <a:picLocks noChangeAspect="1" noChangeArrowheads="1"/>
          </p:cNvPicPr>
          <p:nvPr/>
        </p:nvPicPr>
        <p:blipFill>
          <a:blip r:embed="rId3"/>
          <a:srcRect l="2040" t="1683" r="16350" b="15294"/>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linds(horizontal)">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40963" name="Rectangle 3"/>
          <p:cNvSpPr>
            <a:spLocks noChangeArrowheads="1"/>
          </p:cNvSpPr>
          <p:nvPr/>
        </p:nvSpPr>
        <p:spPr bwMode="auto">
          <a:xfrm>
            <a:off x="381000" y="6070600"/>
            <a:ext cx="8382000" cy="533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Millie spots a label on the front of the juice carton.</a:t>
            </a:r>
            <a:endParaRPr lang="en-US">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49155" name="Picture 6" descr="19thMarch_(JUICE)"/>
          <p:cNvPicPr>
            <a:picLocks noChangeAspect="1" noChangeArrowheads="1"/>
          </p:cNvPicPr>
          <p:nvPr/>
        </p:nvPicPr>
        <p:blipFill>
          <a:blip r:embed="rId3"/>
          <a:srcRect/>
          <a:stretch>
            <a:fillRect/>
          </a:stretch>
        </p:blipFill>
        <p:spPr bwMode="auto">
          <a:xfrm>
            <a:off x="0" y="0"/>
            <a:ext cx="9144000" cy="5788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linds(horizontal)">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43011" name="Rectangle 3"/>
          <p:cNvSpPr>
            <a:spLocks noChangeArrowheads="1"/>
          </p:cNvSpPr>
          <p:nvPr/>
        </p:nvSpPr>
        <p:spPr bwMode="auto">
          <a:xfrm>
            <a:off x="127000" y="5949950"/>
            <a:ext cx="8915400" cy="9906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They check the label to see what</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inside.</a:t>
            </a:r>
            <a:endParaRPr lang="en-US" altLang="ja-JP">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51203" name="Picture 4" descr="19thMarch_(JUICE ZOOM)"/>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blinds(horizontal)">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029" descr="26thMarch_(Frame1-small)"/>
          <p:cNvPicPr>
            <a:picLocks noChangeAspect="1" noChangeArrowheads="1"/>
          </p:cNvPicPr>
          <p:nvPr/>
        </p:nvPicPr>
        <p:blipFill>
          <a:blip r:embed="rId3"/>
          <a:srcRect l="2051" t="11392" r="7834" b="7802"/>
          <a:stretch>
            <a:fillRect/>
          </a:stretch>
        </p:blipFill>
        <p:spPr bwMode="auto">
          <a:xfrm>
            <a:off x="0" y="0"/>
            <a:ext cx="9144000" cy="5791200"/>
          </a:xfrm>
          <a:prstGeom prst="rect">
            <a:avLst/>
          </a:prstGeom>
          <a:noFill/>
          <a:ln w="9525">
            <a:noFill/>
            <a:miter lim="800000"/>
            <a:headEnd/>
            <a:tailEnd/>
          </a:ln>
        </p:spPr>
      </p:pic>
      <p:sp>
        <p:nvSpPr>
          <p:cNvPr id="16386" name="Rectangle 13"/>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6387" name="Rectangle 6"/>
          <p:cNvSpPr>
            <a:spLocks noChangeArrowheads="1"/>
          </p:cNvSpPr>
          <p:nvPr/>
        </p:nvSpPr>
        <p:spPr bwMode="auto">
          <a:xfrm>
            <a:off x="76200" y="6056313"/>
            <a:ext cx="8991600" cy="685800"/>
          </a:xfrm>
          <a:prstGeom prst="rect">
            <a:avLst/>
          </a:prstGeom>
          <a:noFill/>
          <a:ln w="9525">
            <a:noFill/>
            <a:miter lim="800000"/>
            <a:headEnd/>
            <a:tailEnd/>
          </a:ln>
        </p:spPr>
        <p:txBody>
          <a:bodyPr>
            <a:prstTxWarp prst="textNoShape">
              <a:avLst/>
            </a:prstTxWarp>
          </a:bodyPr>
          <a:lstStyle/>
          <a:p>
            <a:pPr marL="342900" indent="-342900" algn="ctr">
              <a:spcBef>
                <a:spcPct val="20000"/>
              </a:spcBef>
            </a:pPr>
            <a:r>
              <a:rPr lang="en-US">
                <a:solidFill>
                  <a:schemeClr val="bg1"/>
                </a:solidFill>
                <a:ea typeface="MS Mincho" charset="-128"/>
                <a:cs typeface="MS Mincho" charset="-128"/>
              </a:rPr>
              <a:t>This is Millie and her best friend Max, they are planning a picnic.</a:t>
            </a:r>
          </a:p>
        </p:txBody>
      </p:sp>
      <p:sp>
        <p:nvSpPr>
          <p:cNvPr id="16388" name="AutoShape 6"/>
          <p:cNvSpPr>
            <a:spLocks noChangeArrowheads="1"/>
          </p:cNvSpPr>
          <p:nvPr/>
        </p:nvSpPr>
        <p:spPr bwMode="auto">
          <a:xfrm>
            <a:off x="2970213" y="115888"/>
            <a:ext cx="2592387" cy="1865312"/>
          </a:xfrm>
          <a:prstGeom prst="wedgeEllipseCallout">
            <a:avLst>
              <a:gd name="adj1" fmla="val 41181"/>
              <a:gd name="adj2" fmla="val 65491"/>
            </a:avLst>
          </a:prstGeom>
          <a:solidFill>
            <a:schemeClr val="bg1"/>
          </a:solidFill>
          <a:ln w="50800">
            <a:solidFill>
              <a:schemeClr val="tx1"/>
            </a:solidFill>
            <a:miter lim="800000"/>
            <a:headEnd/>
            <a:tailEnd/>
          </a:ln>
        </p:spPr>
        <p:txBody>
          <a:bodyPr wrap="none" anchor="ctr">
            <a:prstTxWarp prst="textNoShape">
              <a:avLst/>
            </a:prstTxWarp>
          </a:bodyPr>
          <a:lstStyle/>
          <a:p>
            <a:pPr algn="ctr" eaLnBrk="0" hangingPunct="0"/>
            <a:r>
              <a:rPr lang="en-US" sz="1800">
                <a:ea typeface="MS Mincho" charset="-128"/>
                <a:cs typeface="MS Mincho" charset="-128"/>
              </a:rPr>
              <a:t> I’m looking forward </a:t>
            </a:r>
          </a:p>
          <a:p>
            <a:pPr algn="ctr" eaLnBrk="0" hangingPunct="0"/>
            <a:r>
              <a:rPr lang="en-US" sz="1800">
                <a:ea typeface="MS Mincho" charset="-128"/>
                <a:cs typeface="MS Mincho" charset="-128"/>
              </a:rPr>
              <a:t>to</a:t>
            </a:r>
            <a:r>
              <a:rPr lang="en-US" altLang="ja-JP" sz="1800">
                <a:ea typeface="MS Mincho" charset="-128"/>
                <a:cs typeface="MS Mincho" charset="-128"/>
              </a:rPr>
              <a:t> </a:t>
            </a:r>
            <a:r>
              <a:rPr lang="en-US" sz="1800">
                <a:ea typeface="MS Mincho" charset="-128"/>
                <a:cs typeface="MS Mincho" charset="-128"/>
              </a:rPr>
              <a:t>our picnic tomorrow. </a:t>
            </a:r>
          </a:p>
          <a:p>
            <a:pPr algn="ctr" eaLnBrk="0" hangingPunct="0"/>
            <a:r>
              <a:rPr lang="en-US" sz="1800">
                <a:ea typeface="MS Mincho" charset="-128"/>
                <a:cs typeface="MS Mincho" charset="-128"/>
              </a:rPr>
              <a:t>What shall we </a:t>
            </a:r>
          </a:p>
          <a:p>
            <a:pPr algn="ctr" eaLnBrk="0" hangingPunct="0"/>
            <a:r>
              <a:rPr lang="en-US" sz="1800">
                <a:ea typeface="MS Mincho" charset="-128"/>
                <a:cs typeface="MS Mincho" charset="-128"/>
              </a:rPr>
              <a:t>take to eat?</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38915" name="Rectangle 3"/>
          <p:cNvSpPr>
            <a:spLocks noChangeArrowheads="1"/>
          </p:cNvSpPr>
          <p:nvPr/>
        </p:nvSpPr>
        <p:spPr bwMode="auto">
          <a:xfrm>
            <a:off x="114300" y="5876925"/>
            <a:ext cx="8915400" cy="904875"/>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After a good, balanced picnic lunch, Max and Millie start</a:t>
            </a:r>
            <a:r>
              <a:rPr lang="en-US" altLang="ja-JP">
                <a:solidFill>
                  <a:schemeClr val="bg1"/>
                </a:solidFill>
                <a:ea typeface="MS Mincho" charset="-128"/>
                <a:cs typeface="MS Mincho" charset="-128"/>
              </a:rPr>
              <a:t> to play.</a:t>
            </a:r>
            <a:endParaRPr lang="en-US" sz="3200">
              <a:ea typeface="MS Mincho" charset="-128"/>
              <a:cs typeface="MS Mincho" charset="-128"/>
            </a:endParaRPr>
          </a:p>
          <a:p>
            <a:pPr lvl="2">
              <a:spcBef>
                <a:spcPct val="20000"/>
              </a:spcBef>
            </a:pPr>
            <a:endParaRPr lang="en-US" sz="2000">
              <a:ea typeface="MS Mincho" charset="-128"/>
              <a:cs typeface="MS Mincho" charset="-128"/>
            </a:endParaRPr>
          </a:p>
          <a:p>
            <a:pPr lvl="2">
              <a:spcBef>
                <a:spcPct val="20000"/>
              </a:spcBef>
            </a:pPr>
            <a:endParaRPr lang="en-US" sz="2000">
              <a:ea typeface="MS Mincho" charset="-128"/>
              <a:cs typeface="MS Mincho" charset="-128"/>
            </a:endParaRPr>
          </a:p>
        </p:txBody>
      </p:sp>
      <p:pic>
        <p:nvPicPr>
          <p:cNvPr id="53251" name="Picture 4" descr="11thMarch_(play)"/>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blinds(horizontal)">
                                      <p:cBhvr>
                                        <p:cTn id="7"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47107" name="Rectangle 3"/>
          <p:cNvSpPr>
            <a:spLocks noChangeArrowheads="1"/>
          </p:cNvSpPr>
          <p:nvPr/>
        </p:nvSpPr>
        <p:spPr bwMode="auto">
          <a:xfrm>
            <a:off x="152400" y="6096000"/>
            <a:ext cx="8915400" cy="533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Max and Millie love to stay active. </a:t>
            </a: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55299" name="Picture 4" descr="26thMarch_Sportssmaller"/>
          <p:cNvPicPr>
            <a:picLocks noChangeAspect="1" noChangeArrowheads="1"/>
          </p:cNvPicPr>
          <p:nvPr/>
        </p:nvPicPr>
        <p:blipFill>
          <a:blip r:embed="rId3"/>
          <a:srcRect l="1605" t="6335" r="1640" b="11409"/>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blinds(horizontal)">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51203" name="Rectangle 3"/>
          <p:cNvSpPr>
            <a:spLocks noChangeArrowheads="1"/>
          </p:cNvSpPr>
          <p:nvPr/>
        </p:nvSpPr>
        <p:spPr bwMode="auto">
          <a:xfrm>
            <a:off x="152400" y="5919788"/>
            <a:ext cx="8915400" cy="533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Millie starts to feel dizzy and her head starts to ache. They run back to their picnic spot to find her mum.</a:t>
            </a:r>
            <a:endParaRPr lang="en-US">
              <a:ea typeface="MS Mincho" charset="-128"/>
              <a:cs typeface="MS Mincho" charset="-128"/>
            </a:endParaRPr>
          </a:p>
          <a:p>
            <a:pPr marL="342900" indent="-342900">
              <a:spcBef>
                <a:spcPct val="20000"/>
              </a:spcBef>
              <a:buFont typeface="Times" pitchFamily="127" charset="0"/>
              <a:buChar char="•"/>
            </a:pPr>
            <a:endParaRPr lang="en-US">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57347" name="Picture 6" descr="13thMarch_(Millie Headache)"/>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49155" name="Rectangle 3"/>
          <p:cNvSpPr>
            <a:spLocks noChangeArrowheads="1"/>
          </p:cNvSpPr>
          <p:nvPr/>
        </p:nvSpPr>
        <p:spPr bwMode="auto">
          <a:xfrm>
            <a:off x="152400" y="5943600"/>
            <a:ext cx="8915400" cy="533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Millie</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mum knows what</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wrong straight away, she reaches into their cooler bag…</a:t>
            </a:r>
            <a:endParaRPr lang="en-US" altLang="ja-JP">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59395" name="Picture 4" descr="10thMarch_(reaching for water)"/>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linds(horizontal)">
                                      <p:cBhvr>
                                        <p:cTn id="7"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55299" name="Rectangle 3"/>
          <p:cNvSpPr>
            <a:spLocks noChangeArrowheads="1"/>
          </p:cNvSpPr>
          <p:nvPr/>
        </p:nvSpPr>
        <p:spPr bwMode="auto">
          <a:xfrm>
            <a:off x="114300" y="5949950"/>
            <a:ext cx="8915400" cy="174625"/>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Millie is feeling thirsty and may be </a:t>
            </a:r>
            <a:r>
              <a:rPr lang="en-US" b="1">
                <a:solidFill>
                  <a:schemeClr val="bg1"/>
                </a:solidFill>
                <a:ea typeface="MS Mincho" charset="-128"/>
                <a:cs typeface="MS Mincho" charset="-128"/>
              </a:rPr>
              <a:t>dehydrated</a:t>
            </a:r>
            <a:r>
              <a:rPr lang="en-US">
                <a:solidFill>
                  <a:schemeClr val="bg1"/>
                </a:solidFill>
                <a:ea typeface="MS Mincho" charset="-128"/>
                <a:cs typeface="MS Mincho" charset="-128"/>
              </a:rPr>
              <a:t>, which means she hasn</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t drunk enough.</a:t>
            </a:r>
            <a:r>
              <a:rPr lang="en-US" altLang="ja-JP">
                <a:ea typeface="MS Mincho" charset="-128"/>
                <a:cs typeface="MS Mincho" charset="-128"/>
              </a:rPr>
              <a:t> </a:t>
            </a: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57352" name="Rectangle 8"/>
          <p:cNvSpPr>
            <a:spLocks noChangeArrowheads="1"/>
          </p:cNvSpPr>
          <p:nvPr/>
        </p:nvSpPr>
        <p:spPr bwMode="auto">
          <a:xfrm>
            <a:off x="-2124075" y="1114425"/>
            <a:ext cx="184150" cy="457200"/>
          </a:xfrm>
          <a:prstGeom prst="rect">
            <a:avLst/>
          </a:prstGeom>
          <a:noFill/>
          <a:ln>
            <a:noFill/>
          </a:ln>
          <a:effectLst/>
          <a:extLst/>
        </p:spPr>
        <p:txBody>
          <a:bodyPr wrap="none">
            <a:spAutoFit/>
          </a:bodyPr>
          <a:lstStyle/>
          <a:p>
            <a:pPr eaLnBrk="0" hangingPunct="0">
              <a:defRPr/>
            </a:pPr>
            <a:endParaRPr lang="en-US">
              <a:latin typeface="Arial" charset="0"/>
              <a:ea typeface="ＭＳ Ｐゴシック" charset="0"/>
              <a:cs typeface="+mn-cs"/>
            </a:endParaRPr>
          </a:p>
        </p:txBody>
      </p:sp>
      <p:pic>
        <p:nvPicPr>
          <p:cNvPr id="61444" name="Picture 5" descr="19thMarch_(orange)"/>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blinds(horizontal)">
                                      <p:cBhvr>
                                        <p:cTn id="7"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57347" name="Rectangle 3"/>
          <p:cNvSpPr>
            <a:spLocks noChangeArrowheads="1"/>
          </p:cNvSpPr>
          <p:nvPr/>
        </p:nvSpPr>
        <p:spPr bwMode="auto">
          <a:xfrm>
            <a:off x="114300" y="6096000"/>
            <a:ext cx="8915400" cy="7620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Millie has a drink and soon starts to feel much better. </a:t>
            </a:r>
            <a:endParaRPr lang="en-US">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63491" name="Picture 4" descr="16thMarch_(Millie drinks orange)"/>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blinds(horizontal)">
                                      <p:cBhvr>
                                        <p:cTn id="7"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3" descr="13thMarch_(Millie Hydration)"/>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
        <p:nvSpPr>
          <p:cNvPr id="65538"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algn="ctr" eaLnBrk="0" hangingPunct="0"/>
            <a:r>
              <a:rPr lang="en-US">
                <a:solidFill>
                  <a:schemeClr val="bg1"/>
                </a:solidFill>
              </a:rPr>
              <a:t>Our bodies can tell us when we are not drinking enough.</a:t>
            </a:r>
          </a:p>
        </p:txBody>
      </p:sp>
      <p:sp>
        <p:nvSpPr>
          <p:cNvPr id="59395" name="Rectangle 3"/>
          <p:cNvSpPr>
            <a:spLocks noChangeArrowheads="1"/>
          </p:cNvSpPr>
          <p:nvPr/>
        </p:nvSpPr>
        <p:spPr bwMode="auto">
          <a:xfrm>
            <a:off x="114300" y="5661025"/>
            <a:ext cx="8915400" cy="762000"/>
          </a:xfrm>
          <a:prstGeom prst="rect">
            <a:avLst/>
          </a:prstGeom>
          <a:noFill/>
          <a:ln w="9525">
            <a:noFill/>
            <a:miter lim="800000"/>
            <a:headEnd/>
            <a:tailEnd/>
          </a:ln>
        </p:spPr>
        <p:txBody>
          <a:bodyPr>
            <a:prstTxWarp prst="textNoShape">
              <a:avLst/>
            </a:prstTxWarp>
          </a:bodyPr>
          <a:lstStyle/>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65540" name="Text Box 6"/>
          <p:cNvSpPr txBox="1">
            <a:spLocks noChangeArrowheads="1"/>
          </p:cNvSpPr>
          <p:nvPr/>
        </p:nvSpPr>
        <p:spPr bwMode="auto">
          <a:xfrm>
            <a:off x="1295400" y="1676400"/>
            <a:ext cx="15240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chemeClr val="bg1"/>
                </a:solidFill>
              </a:rPr>
              <a:t>Dizziness</a:t>
            </a:r>
            <a:endParaRPr lang="en-US"/>
          </a:p>
        </p:txBody>
      </p:sp>
      <p:sp>
        <p:nvSpPr>
          <p:cNvPr id="65541" name="Text Box 7"/>
          <p:cNvSpPr txBox="1">
            <a:spLocks noChangeArrowheads="1"/>
          </p:cNvSpPr>
          <p:nvPr/>
        </p:nvSpPr>
        <p:spPr bwMode="auto">
          <a:xfrm>
            <a:off x="1219200" y="3505200"/>
            <a:ext cx="2362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chemeClr val="bg1"/>
                </a:solidFill>
              </a:rPr>
              <a:t>Rapid heartbeat</a:t>
            </a:r>
            <a:endParaRPr lang="en-US"/>
          </a:p>
        </p:txBody>
      </p:sp>
      <p:sp>
        <p:nvSpPr>
          <p:cNvPr id="65542" name="Text Box 8"/>
          <p:cNvSpPr txBox="1">
            <a:spLocks noChangeArrowheads="1"/>
          </p:cNvSpPr>
          <p:nvPr/>
        </p:nvSpPr>
        <p:spPr bwMode="auto">
          <a:xfrm>
            <a:off x="5486400" y="4191000"/>
            <a:ext cx="29718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chemeClr val="bg1"/>
                </a:solidFill>
              </a:rPr>
              <a:t>Dark coloured wee</a:t>
            </a:r>
            <a:endParaRPr lang="en-US"/>
          </a:p>
        </p:txBody>
      </p:sp>
      <p:sp>
        <p:nvSpPr>
          <p:cNvPr id="65543" name="Text Box 9"/>
          <p:cNvSpPr txBox="1">
            <a:spLocks noChangeArrowheads="1"/>
          </p:cNvSpPr>
          <p:nvPr/>
        </p:nvSpPr>
        <p:spPr bwMode="auto">
          <a:xfrm>
            <a:off x="6477000" y="1981200"/>
            <a:ext cx="1752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chemeClr val="bg1"/>
                </a:solidFill>
              </a:rPr>
              <a:t>Headaches</a:t>
            </a:r>
            <a:endParaRPr lang="en-US"/>
          </a:p>
        </p:txBody>
      </p:sp>
      <p:sp>
        <p:nvSpPr>
          <p:cNvPr id="65544" name="Line 10"/>
          <p:cNvSpPr>
            <a:spLocks noChangeShapeType="1"/>
          </p:cNvSpPr>
          <p:nvPr/>
        </p:nvSpPr>
        <p:spPr bwMode="auto">
          <a:xfrm flipV="1">
            <a:off x="2743200" y="1524000"/>
            <a:ext cx="1600200" cy="381000"/>
          </a:xfrm>
          <a:prstGeom prst="line">
            <a:avLst/>
          </a:prstGeom>
          <a:noFill/>
          <a:ln w="25400">
            <a:solidFill>
              <a:schemeClr val="bg1"/>
            </a:solidFill>
            <a:prstDash val="sysDot"/>
            <a:round/>
            <a:headEnd/>
            <a:tailEnd/>
          </a:ln>
        </p:spPr>
        <p:txBody>
          <a:bodyPr wrap="none" anchor="ctr">
            <a:prstTxWarp prst="textNoShape">
              <a:avLst/>
            </a:prstTxWarp>
          </a:bodyPr>
          <a:lstStyle/>
          <a:p>
            <a:endParaRPr lang="en-US"/>
          </a:p>
        </p:txBody>
      </p:sp>
      <p:sp>
        <p:nvSpPr>
          <p:cNvPr id="65545" name="Line 11"/>
          <p:cNvSpPr>
            <a:spLocks noChangeShapeType="1"/>
          </p:cNvSpPr>
          <p:nvPr/>
        </p:nvSpPr>
        <p:spPr bwMode="auto">
          <a:xfrm flipH="1" flipV="1">
            <a:off x="4572000" y="1816100"/>
            <a:ext cx="1981200" cy="381000"/>
          </a:xfrm>
          <a:prstGeom prst="line">
            <a:avLst/>
          </a:prstGeom>
          <a:noFill/>
          <a:ln w="25400">
            <a:solidFill>
              <a:schemeClr val="bg1"/>
            </a:solidFill>
            <a:prstDash val="sysDot"/>
            <a:round/>
            <a:headEnd/>
            <a:tailEnd/>
          </a:ln>
        </p:spPr>
        <p:txBody>
          <a:bodyPr wrap="none" anchor="ctr">
            <a:prstTxWarp prst="textNoShape">
              <a:avLst/>
            </a:prstTxWarp>
          </a:bodyPr>
          <a:lstStyle/>
          <a:p>
            <a:endParaRPr lang="en-US"/>
          </a:p>
        </p:txBody>
      </p:sp>
      <p:sp>
        <p:nvSpPr>
          <p:cNvPr id="65546" name="Line 12"/>
          <p:cNvSpPr>
            <a:spLocks noChangeShapeType="1"/>
          </p:cNvSpPr>
          <p:nvPr/>
        </p:nvSpPr>
        <p:spPr bwMode="auto">
          <a:xfrm flipV="1">
            <a:off x="3530600" y="3606800"/>
            <a:ext cx="1143000" cy="127000"/>
          </a:xfrm>
          <a:prstGeom prst="line">
            <a:avLst/>
          </a:prstGeom>
          <a:noFill/>
          <a:ln w="25400">
            <a:solidFill>
              <a:schemeClr val="bg1"/>
            </a:solidFill>
            <a:prstDash val="sysDot"/>
            <a:round/>
            <a:headEnd/>
            <a:tailEnd/>
          </a:ln>
        </p:spPr>
        <p:txBody>
          <a:bodyPr wrap="none" anchor="ctr">
            <a:prstTxWarp prst="textNoShape">
              <a:avLst/>
            </a:prstTxWarp>
          </a:bodyPr>
          <a:lstStyle/>
          <a:p>
            <a:endParaRPr lang="en-US"/>
          </a:p>
        </p:txBody>
      </p:sp>
      <p:sp>
        <p:nvSpPr>
          <p:cNvPr id="65547" name="Line 13"/>
          <p:cNvSpPr>
            <a:spLocks noChangeShapeType="1"/>
          </p:cNvSpPr>
          <p:nvPr/>
        </p:nvSpPr>
        <p:spPr bwMode="auto">
          <a:xfrm flipH="1">
            <a:off x="4648200" y="4419600"/>
            <a:ext cx="901700" cy="50800"/>
          </a:xfrm>
          <a:prstGeom prst="line">
            <a:avLst/>
          </a:prstGeom>
          <a:noFill/>
          <a:ln w="25400">
            <a:solidFill>
              <a:schemeClr val="bg1"/>
            </a:solidFill>
            <a:prstDash val="sysDot"/>
            <a:round/>
            <a:headEnd/>
            <a:tailEnd/>
          </a:ln>
        </p:spPr>
        <p:txBody>
          <a:bodyPr wrap="none" anchor="ctr">
            <a:prstTxWarp prst="textNoShape">
              <a:avLst/>
            </a:prstTxWarp>
          </a:bodyPr>
          <a:lstStyle/>
          <a:p>
            <a:endParaRPr lang="en-US"/>
          </a:p>
        </p:txBody>
      </p:sp>
      <p:sp>
        <p:nvSpPr>
          <p:cNvPr id="65548" name="Line 11"/>
          <p:cNvSpPr>
            <a:spLocks noChangeShapeType="1"/>
          </p:cNvSpPr>
          <p:nvPr/>
        </p:nvSpPr>
        <p:spPr bwMode="auto">
          <a:xfrm flipH="1" flipV="1">
            <a:off x="4622800" y="2197100"/>
            <a:ext cx="1854200" cy="850900"/>
          </a:xfrm>
          <a:prstGeom prst="line">
            <a:avLst/>
          </a:prstGeom>
          <a:noFill/>
          <a:ln w="25400">
            <a:solidFill>
              <a:schemeClr val="bg1"/>
            </a:solidFill>
            <a:prstDash val="sysDot"/>
            <a:round/>
            <a:headEnd/>
            <a:tailEnd/>
          </a:ln>
        </p:spPr>
        <p:txBody>
          <a:bodyPr wrap="none" anchor="ctr">
            <a:prstTxWarp prst="textNoShape">
              <a:avLst/>
            </a:prstTxWarp>
          </a:bodyPr>
          <a:lstStyle/>
          <a:p>
            <a:endParaRPr lang="en-US"/>
          </a:p>
        </p:txBody>
      </p:sp>
      <p:sp>
        <p:nvSpPr>
          <p:cNvPr id="65549" name="Text Box 9"/>
          <p:cNvSpPr txBox="1">
            <a:spLocks noChangeArrowheads="1"/>
          </p:cNvSpPr>
          <p:nvPr/>
        </p:nvSpPr>
        <p:spPr bwMode="auto">
          <a:xfrm>
            <a:off x="6372225" y="2611438"/>
            <a:ext cx="2771775" cy="82232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chemeClr val="bg1"/>
                </a:solidFill>
              </a:rPr>
              <a:t>Tiredness and low concentration</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59395"/>
                                        </p:tgtEl>
                                        <p:attrNameLst>
                                          <p:attrName>style.visibility</p:attrName>
                                        </p:attrNameLst>
                                      </p:cBhvr>
                                      <p:to>
                                        <p:strVal val="visible"/>
                                      </p:to>
                                    </p:set>
                                    <p:animEffect transition="in" filter="blinds(horizontal)">
                                      <p:cBhvr>
                                        <p:cTn id="7"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53251" name="Rectangle 3"/>
          <p:cNvSpPr>
            <a:spLocks noChangeArrowheads="1"/>
          </p:cNvSpPr>
          <p:nvPr/>
        </p:nvSpPr>
        <p:spPr bwMode="auto">
          <a:xfrm>
            <a:off x="114300" y="5732463"/>
            <a:ext cx="8915400" cy="7620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The average 4-8 year old should drink at least </a:t>
            </a:r>
            <a:r>
              <a:rPr lang="en-US" b="1">
                <a:solidFill>
                  <a:schemeClr val="bg1"/>
                </a:solidFill>
                <a:ea typeface="MS Mincho" charset="-128"/>
                <a:cs typeface="MS Mincho" charset="-128"/>
              </a:rPr>
              <a:t>6 </a:t>
            </a:r>
            <a:r>
              <a:rPr lang="en-US">
                <a:solidFill>
                  <a:schemeClr val="bg1"/>
                </a:solidFill>
                <a:ea typeface="MS Mincho" charset="-128"/>
                <a:cs typeface="MS Mincho" charset="-128"/>
              </a:rPr>
              <a:t>cups of liquids </a:t>
            </a:r>
            <a:r>
              <a:rPr lang="en-US" b="1">
                <a:solidFill>
                  <a:schemeClr val="bg1"/>
                </a:solidFill>
                <a:ea typeface="MS Mincho" charset="-128"/>
                <a:cs typeface="MS Mincho" charset="-128"/>
              </a:rPr>
              <a:t>per day</a:t>
            </a:r>
            <a:r>
              <a:rPr lang="en-US">
                <a:solidFill>
                  <a:schemeClr val="bg1"/>
                </a:solidFill>
                <a:ea typeface="MS Mincho" charset="-128"/>
                <a:cs typeface="MS Mincho" charset="-128"/>
              </a:rPr>
              <a:t>. </a:t>
            </a: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67587" name="Picture 12" descr="Screen shot 2015-02-23 at 13"/>
          <p:cNvPicPr>
            <a:picLocks noChangeAspect="1" noChangeArrowheads="1"/>
          </p:cNvPicPr>
          <p:nvPr/>
        </p:nvPicPr>
        <p:blipFill>
          <a:blip r:embed="rId3"/>
          <a:srcRect/>
          <a:stretch>
            <a:fillRect/>
          </a:stretch>
        </p:blipFill>
        <p:spPr bwMode="auto">
          <a:xfrm>
            <a:off x="0" y="990600"/>
            <a:ext cx="9144000" cy="1141413"/>
          </a:xfrm>
          <a:prstGeom prst="rect">
            <a:avLst/>
          </a:prstGeom>
          <a:noFill/>
          <a:ln w="9525">
            <a:noFill/>
            <a:miter lim="800000"/>
            <a:headEnd/>
            <a:tailEnd/>
          </a:ln>
        </p:spPr>
      </p:pic>
      <p:pic>
        <p:nvPicPr>
          <p:cNvPr id="67588" name="Picture 10" descr="16thMarch_Sam&amp;Millie (water consumption)"/>
          <p:cNvPicPr>
            <a:picLocks noChangeAspect="1" noChangeArrowheads="1"/>
          </p:cNvPicPr>
          <p:nvPr/>
        </p:nvPicPr>
        <p:blipFill>
          <a:blip r:embed="rId4"/>
          <a:srcRect/>
          <a:stretch>
            <a:fillRect/>
          </a:stretch>
        </p:blipFill>
        <p:spPr bwMode="auto">
          <a:xfrm>
            <a:off x="0" y="0"/>
            <a:ext cx="9144000" cy="5792788"/>
          </a:xfrm>
          <a:prstGeom prst="rect">
            <a:avLst/>
          </a:prstGeom>
          <a:noFill/>
          <a:ln w="9525">
            <a:noFill/>
            <a:miter lim="800000"/>
            <a:headEnd/>
            <a:tailEnd/>
          </a:ln>
        </p:spPr>
      </p:pic>
      <p:sp>
        <p:nvSpPr>
          <p:cNvPr id="59403" name="AutoShape 11"/>
          <p:cNvSpPr>
            <a:spLocks noChangeArrowheads="1"/>
          </p:cNvSpPr>
          <p:nvPr/>
        </p:nvSpPr>
        <p:spPr bwMode="auto">
          <a:xfrm>
            <a:off x="2819400" y="3505200"/>
            <a:ext cx="2514600" cy="1752600"/>
          </a:xfrm>
          <a:prstGeom prst="wedgeEllipseCallout">
            <a:avLst>
              <a:gd name="adj1" fmla="val 72981"/>
              <a:gd name="adj2" fmla="val 18569"/>
            </a:avLst>
          </a:prstGeom>
          <a:solidFill>
            <a:schemeClr val="bg1"/>
          </a:solidFill>
          <a:ln w="38100">
            <a:solidFill>
              <a:schemeClr val="tx1"/>
            </a:solidFill>
            <a:miter lim="800000"/>
            <a:headEnd/>
            <a:tailEnd/>
          </a:ln>
          <a:effectLst/>
          <a:extLst/>
        </p:spPr>
        <p:txBody>
          <a:bodyPr wrap="none" anchor="ctr"/>
          <a:lstStyle/>
          <a:p>
            <a:pPr algn="ctr" eaLnBrk="0" hangingPunct="0">
              <a:defRPr/>
            </a:pPr>
            <a:endParaRPr lang="en-US">
              <a:latin typeface="Arial" charset="0"/>
              <a:ea typeface="ＭＳ Ｐゴシック" charset="0"/>
              <a:cs typeface="+mn-cs"/>
            </a:endParaRPr>
          </a:p>
        </p:txBody>
      </p:sp>
      <p:sp>
        <p:nvSpPr>
          <p:cNvPr id="59405" name="Text Box 13"/>
          <p:cNvSpPr txBox="1">
            <a:spLocks noChangeArrowheads="1"/>
          </p:cNvSpPr>
          <p:nvPr/>
        </p:nvSpPr>
        <p:spPr bwMode="auto">
          <a:xfrm>
            <a:off x="3111500" y="3886200"/>
            <a:ext cx="1981200" cy="915988"/>
          </a:xfrm>
          <a:prstGeom prst="rect">
            <a:avLst/>
          </a:prstGeom>
          <a:noFill/>
          <a:ln>
            <a:noFill/>
          </a:ln>
          <a:effectLst/>
          <a:extLst/>
        </p:spPr>
        <p:txBody>
          <a:bodyPr>
            <a:spAutoFit/>
          </a:bodyPr>
          <a:lstStyle/>
          <a:p>
            <a:pPr algn="ctr" eaLnBrk="0" hangingPunct="0">
              <a:spcBef>
                <a:spcPct val="50000"/>
              </a:spcBef>
              <a:defRPr/>
            </a:pPr>
            <a:r>
              <a:rPr lang="en-US" sz="1800" dirty="0">
                <a:latin typeface="Arial" charset="0"/>
                <a:ea typeface="ＭＳ Ｐゴシック" charset="0"/>
                <a:cs typeface="+mn-cs"/>
              </a:rPr>
              <a:t>I use my school timetable to help 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blinds(horizontal)">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61443" name="Rectangle 3"/>
          <p:cNvSpPr>
            <a:spLocks noChangeArrowheads="1"/>
          </p:cNvSpPr>
          <p:nvPr/>
        </p:nvSpPr>
        <p:spPr bwMode="auto">
          <a:xfrm>
            <a:off x="114300" y="6096000"/>
            <a:ext cx="8915400" cy="7620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This chart can help us check if we are drinking enough.</a:t>
            </a: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69636" name="Picture 4" descr="Wee chart (amended)"/>
          <p:cNvPicPr>
            <a:picLocks noChangeAspect="1" noChangeArrowheads="1"/>
          </p:cNvPicPr>
          <p:nvPr/>
        </p:nvPicPr>
        <p:blipFill>
          <a:blip r:embed="rId3"/>
          <a:srcRect/>
          <a:stretch>
            <a:fillRect/>
          </a:stretch>
        </p:blipFill>
        <p:spPr bwMode="auto">
          <a:xfrm>
            <a:off x="0" y="0"/>
            <a:ext cx="9144000" cy="57912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63491" name="Rectangle 3"/>
          <p:cNvSpPr>
            <a:spLocks noChangeArrowheads="1"/>
          </p:cNvSpPr>
          <p:nvPr/>
        </p:nvSpPr>
        <p:spPr bwMode="auto">
          <a:xfrm>
            <a:off x="114300" y="6057900"/>
            <a:ext cx="8915400" cy="533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Looks like the sun</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starting to go down, time to go home!</a:t>
            </a:r>
            <a:endParaRPr lang="en-US" altLang="ja-JP">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71683" name="Picture 4" descr="11thMarch_(sundown)"/>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blinds(horizontal)">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3"/>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8434" name="Rectangle 4"/>
          <p:cNvSpPr>
            <a:spLocks noChangeArrowheads="1"/>
          </p:cNvSpPr>
          <p:nvPr/>
        </p:nvSpPr>
        <p:spPr bwMode="auto">
          <a:xfrm>
            <a:off x="228600" y="6030913"/>
            <a:ext cx="8686800" cy="1143000"/>
          </a:xfrm>
          <a:prstGeom prst="rect">
            <a:avLst/>
          </a:prstGeom>
          <a:noFill/>
          <a:ln w="9525">
            <a:noFill/>
            <a:miter lim="800000"/>
            <a:headEnd/>
            <a:tailEnd/>
          </a:ln>
        </p:spPr>
        <p:txBody>
          <a:bodyPr>
            <a:prstTxWarp prst="textNoShape">
              <a:avLst/>
            </a:prstTxWarp>
          </a:bodyPr>
          <a:lstStyle/>
          <a:p>
            <a:pPr marL="342900" indent="-342900" algn="ctr">
              <a:spcBef>
                <a:spcPct val="20000"/>
              </a:spcBef>
            </a:pPr>
            <a:r>
              <a:rPr lang="en-US">
                <a:solidFill>
                  <a:schemeClr val="bg1"/>
                </a:solidFill>
                <a:ea typeface="MS Mincho" charset="-128"/>
                <a:cs typeface="MS Mincho" charset="-128"/>
              </a:rPr>
              <a:t>Do you think Max has made a good choice?</a:t>
            </a:r>
            <a:endParaRPr lang="en-US">
              <a:ea typeface="MS Mincho" charset="-128"/>
              <a:cs typeface="MS Mincho" charset="-128"/>
            </a:endParaRPr>
          </a:p>
        </p:txBody>
      </p:sp>
      <p:sp>
        <p:nvSpPr>
          <p:cNvPr id="18435" name="Text Box 10"/>
          <p:cNvSpPr txBox="1">
            <a:spLocks noChangeArrowheads="1"/>
          </p:cNvSpPr>
          <p:nvPr/>
        </p:nvSpPr>
        <p:spPr bwMode="auto">
          <a:xfrm>
            <a:off x="3429000" y="304800"/>
            <a:ext cx="1981200" cy="944563"/>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endParaRPr lang="en-US" sz="2000">
              <a:ea typeface="MS Mincho" charset="-128"/>
              <a:cs typeface="MS Mincho" charset="-128"/>
            </a:endParaRPr>
          </a:p>
          <a:p>
            <a:pPr algn="ctr" eaLnBrk="0" hangingPunct="0">
              <a:spcBef>
                <a:spcPct val="50000"/>
              </a:spcBef>
            </a:pPr>
            <a:endParaRPr lang="en-US">
              <a:ea typeface="MS Mincho" charset="-128"/>
              <a:cs typeface="MS Mincho" charset="-128"/>
            </a:endParaRPr>
          </a:p>
        </p:txBody>
      </p:sp>
      <p:sp>
        <p:nvSpPr>
          <p:cNvPr id="18436" name="AutoShape 6"/>
          <p:cNvSpPr>
            <a:spLocks noChangeArrowheads="1"/>
          </p:cNvSpPr>
          <p:nvPr/>
        </p:nvSpPr>
        <p:spPr bwMode="auto">
          <a:xfrm>
            <a:off x="3390900" y="304800"/>
            <a:ext cx="2362200" cy="1676400"/>
          </a:xfrm>
          <a:prstGeom prst="wedgeEllipseCallout">
            <a:avLst>
              <a:gd name="adj1" fmla="val -30847"/>
              <a:gd name="adj2" fmla="val 72255"/>
            </a:avLst>
          </a:prstGeom>
          <a:solidFill>
            <a:schemeClr val="bg1"/>
          </a:solidFill>
          <a:ln w="50800">
            <a:solidFill>
              <a:schemeClr val="tx1"/>
            </a:solidFill>
            <a:miter lim="800000"/>
            <a:headEnd/>
            <a:tailEnd/>
          </a:ln>
        </p:spPr>
        <p:txBody>
          <a:bodyPr wrap="none" anchor="ctr">
            <a:prstTxWarp prst="textNoShape">
              <a:avLst/>
            </a:prstTxWarp>
          </a:bodyPr>
          <a:lstStyle/>
          <a:p>
            <a:pPr algn="ctr" eaLnBrk="0" hangingPunct="0"/>
            <a:r>
              <a:rPr lang="en-US" sz="1800">
                <a:ea typeface="MS Mincho" charset="-128"/>
                <a:cs typeface="MS Mincho" charset="-128"/>
              </a:rPr>
              <a:t>What about</a:t>
            </a:r>
            <a:r>
              <a:rPr lang="en-GB" sz="1800">
                <a:ea typeface="MS Mincho" charset="-128"/>
                <a:cs typeface="MS Mincho" charset="-128"/>
              </a:rPr>
              <a:t> </a:t>
            </a:r>
          </a:p>
          <a:p>
            <a:pPr algn="ctr" eaLnBrk="0" hangingPunct="0"/>
            <a:r>
              <a:rPr lang="en-GB" sz="1800">
                <a:ea typeface="MS Mincho" charset="-128"/>
                <a:cs typeface="MS Mincho" charset="-128"/>
              </a:rPr>
              <a:t>lots of</a:t>
            </a:r>
            <a:r>
              <a:rPr lang="en-US" sz="1800">
                <a:ea typeface="MS Mincho" charset="-128"/>
                <a:cs typeface="MS Mincho" charset="-128"/>
              </a:rPr>
              <a:t> chocolate?</a:t>
            </a:r>
          </a:p>
        </p:txBody>
      </p:sp>
      <p:pic>
        <p:nvPicPr>
          <p:cNvPr id="18437" name="Picture 1030" descr="26thMarch_(Frame2-smaller)"/>
          <p:cNvPicPr>
            <a:picLocks noChangeAspect="1" noChangeArrowheads="1"/>
          </p:cNvPicPr>
          <p:nvPr/>
        </p:nvPicPr>
        <p:blipFill>
          <a:blip r:embed="rId3"/>
          <a:srcRect l="2240" t="11624" r="8209" b="8058"/>
          <a:stretch>
            <a:fillRect/>
          </a:stretch>
        </p:blipFill>
        <p:spPr bwMode="auto">
          <a:xfrm>
            <a:off x="0" y="0"/>
            <a:ext cx="9144000" cy="5791200"/>
          </a:xfrm>
          <a:prstGeom prst="rect">
            <a:avLst/>
          </a:prstGeom>
          <a:noFill/>
          <a:ln w="9525">
            <a:noFill/>
            <a:miter lim="800000"/>
            <a:headEnd/>
            <a:tailEnd/>
          </a:ln>
        </p:spPr>
      </p:pic>
      <p:sp>
        <p:nvSpPr>
          <p:cNvPr id="18438" name="AutoShape 6"/>
          <p:cNvSpPr>
            <a:spLocks noChangeArrowheads="1"/>
          </p:cNvSpPr>
          <p:nvPr/>
        </p:nvSpPr>
        <p:spPr bwMode="auto">
          <a:xfrm>
            <a:off x="3390900" y="228600"/>
            <a:ext cx="2362200" cy="1676400"/>
          </a:xfrm>
          <a:prstGeom prst="wedgeEllipseCallout">
            <a:avLst>
              <a:gd name="adj1" fmla="val -32995"/>
              <a:gd name="adj2" fmla="val 73009"/>
            </a:avLst>
          </a:prstGeom>
          <a:solidFill>
            <a:schemeClr val="bg1"/>
          </a:solidFill>
          <a:ln w="50800">
            <a:solidFill>
              <a:schemeClr val="tx1"/>
            </a:solidFill>
            <a:miter lim="800000"/>
            <a:headEnd/>
            <a:tailEnd/>
          </a:ln>
        </p:spPr>
        <p:txBody>
          <a:bodyPr wrap="none" anchor="ctr">
            <a:prstTxWarp prst="textNoShape">
              <a:avLst/>
            </a:prstTxWarp>
          </a:bodyPr>
          <a:lstStyle/>
          <a:p>
            <a:pPr algn="ctr" eaLnBrk="0" hangingPunct="0"/>
            <a:r>
              <a:rPr lang="en-US" sz="1800">
                <a:ea typeface="MS Mincho" charset="-128"/>
                <a:cs typeface="MS Mincho" charset="-128"/>
              </a:rPr>
              <a:t>What about</a:t>
            </a:r>
            <a:r>
              <a:rPr lang="en-GB" sz="1800">
                <a:ea typeface="MS Mincho" charset="-128"/>
                <a:cs typeface="MS Mincho" charset="-128"/>
              </a:rPr>
              <a:t> </a:t>
            </a:r>
          </a:p>
          <a:p>
            <a:pPr algn="ctr" eaLnBrk="0" hangingPunct="0"/>
            <a:r>
              <a:rPr lang="en-GB" sz="1800">
                <a:ea typeface="MS Mincho" charset="-128"/>
                <a:cs typeface="MS Mincho" charset="-128"/>
              </a:rPr>
              <a:t>lots of</a:t>
            </a:r>
            <a:r>
              <a:rPr lang="en-US" sz="1800">
                <a:ea typeface="MS Mincho" charset="-128"/>
                <a:cs typeface="MS Mincho" charset="-128"/>
              </a:rPr>
              <a:t> chocolate?</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69635" name="Rectangle 3"/>
          <p:cNvSpPr>
            <a:spLocks noChangeArrowheads="1"/>
          </p:cNvSpPr>
          <p:nvPr/>
        </p:nvSpPr>
        <p:spPr bwMode="auto">
          <a:xfrm>
            <a:off x="114300" y="5905500"/>
            <a:ext cx="8915400" cy="533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After arriving home, Millie</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s mum starts to make dinner. </a:t>
            </a: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73731" name="Picture 4" descr="10thMarch_(playroom)"/>
          <p:cNvPicPr>
            <a:picLocks noChangeAspect="1" noChangeArrowheads="1"/>
          </p:cNvPicPr>
          <p:nvPr/>
        </p:nvPicPr>
        <p:blipFill>
          <a:blip r:embed="rId3"/>
          <a:srcRect/>
          <a:stretch>
            <a:fillRect/>
          </a:stretch>
        </p:blipFill>
        <p:spPr bwMode="auto">
          <a:xfrm>
            <a:off x="0" y="-381000"/>
            <a:ext cx="9144000" cy="6172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linds(horizontal)">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1683" name="Rectangle 3"/>
          <p:cNvSpPr>
            <a:spLocks noChangeArrowheads="1"/>
          </p:cNvSpPr>
          <p:nvPr/>
        </p:nvSpPr>
        <p:spPr bwMode="auto">
          <a:xfrm>
            <a:off x="114300" y="5943600"/>
            <a:ext cx="8915400" cy="533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ltLang="ja-JP">
                <a:solidFill>
                  <a:schemeClr val="bg1"/>
                </a:solidFill>
                <a:ea typeface="MS Mincho" charset="-128"/>
                <a:cs typeface="MS Mincho" charset="-128"/>
              </a:rPr>
              <a:t>She cooks them sausages, mashed potatoes and peas with a glass of milk.</a:t>
            </a:r>
            <a:endParaRPr lang="en-US" altLang="ja-JP">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pic>
        <p:nvPicPr>
          <p:cNvPr id="75779" name="Picture 6" descr="16thMarch_Sam&amp;Millie (dinner)"/>
          <p:cNvPicPr>
            <a:picLocks noChangeAspect="1" noChangeArrowheads="1"/>
          </p:cNvPicPr>
          <p:nvPr/>
        </p:nvPicPr>
        <p:blipFill>
          <a:blip r:embed="rId3"/>
          <a:srcRect/>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blinds(horizontal)">
                                      <p:cBhvr>
                                        <p:cTn id="7" dur="5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9875" name="Rectangle 3"/>
          <p:cNvSpPr>
            <a:spLocks noChangeArrowheads="1"/>
          </p:cNvSpPr>
          <p:nvPr/>
        </p:nvSpPr>
        <p:spPr bwMode="auto">
          <a:xfrm>
            <a:off x="114300" y="5943600"/>
            <a:ext cx="8915400" cy="533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Both tired after a long day, Max and Millie go to bed to get some rest so they</a:t>
            </a:r>
            <a:r>
              <a:rPr lang="en-GB">
                <a:solidFill>
                  <a:schemeClr val="bg1"/>
                </a:solidFill>
                <a:ea typeface="MS Mincho" charset="-128"/>
                <a:cs typeface="MS Mincho" charset="-128"/>
              </a:rPr>
              <a:t>’</a:t>
            </a:r>
            <a:r>
              <a:rPr lang="en-US" altLang="ja-JP">
                <a:solidFill>
                  <a:schemeClr val="bg1"/>
                </a:solidFill>
                <a:ea typeface="MS Mincho" charset="-128"/>
                <a:cs typeface="MS Mincho" charset="-128"/>
              </a:rPr>
              <a:t>ll be ready for a new day tomorrow.</a:t>
            </a:r>
            <a:endParaRPr lang="en-US" altLang="ja-JP"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77827" name="AutoShape 6"/>
          <p:cNvSpPr>
            <a:spLocks noChangeArrowheads="1"/>
          </p:cNvSpPr>
          <p:nvPr/>
        </p:nvSpPr>
        <p:spPr bwMode="auto">
          <a:xfrm>
            <a:off x="304800" y="990600"/>
            <a:ext cx="2286000" cy="1752600"/>
          </a:xfrm>
          <a:prstGeom prst="wedgeEllipseCallout">
            <a:avLst>
              <a:gd name="adj1" fmla="val 58958"/>
              <a:gd name="adj2" fmla="val 48551"/>
            </a:avLst>
          </a:prstGeom>
          <a:solidFill>
            <a:schemeClr val="bg1"/>
          </a:solidFill>
          <a:ln w="38100">
            <a:solidFill>
              <a:schemeClr val="tx1"/>
            </a:solidFill>
            <a:miter lim="800000"/>
            <a:headEnd/>
            <a:tailEnd/>
          </a:ln>
        </p:spPr>
        <p:txBody>
          <a:bodyPr wrap="none" anchor="ctr">
            <a:prstTxWarp prst="textNoShape">
              <a:avLst/>
            </a:prstTxWarp>
          </a:bodyPr>
          <a:lstStyle/>
          <a:p>
            <a:pPr algn="ctr" eaLnBrk="0" hangingPunct="0"/>
            <a:r>
              <a:rPr lang="en-US" sz="1800"/>
              <a:t>Thanks for </a:t>
            </a:r>
          </a:p>
          <a:p>
            <a:pPr algn="ctr" eaLnBrk="0" hangingPunct="0"/>
            <a:r>
              <a:rPr lang="en-US" sz="1800"/>
              <a:t>joining us on our </a:t>
            </a:r>
          </a:p>
          <a:p>
            <a:pPr algn="ctr" eaLnBrk="0" hangingPunct="0"/>
            <a:r>
              <a:rPr lang="en-US" sz="1800"/>
              <a:t>big day out!</a:t>
            </a:r>
          </a:p>
        </p:txBody>
      </p:sp>
      <p:sp>
        <p:nvSpPr>
          <p:cNvPr id="77828" name="AutoShape 7"/>
          <p:cNvSpPr>
            <a:spLocks noChangeArrowheads="1"/>
          </p:cNvSpPr>
          <p:nvPr/>
        </p:nvSpPr>
        <p:spPr bwMode="auto">
          <a:xfrm>
            <a:off x="7086600" y="152400"/>
            <a:ext cx="1905000" cy="1447800"/>
          </a:xfrm>
          <a:prstGeom prst="wedgeEllipseCallout">
            <a:avLst>
              <a:gd name="adj1" fmla="val -43917"/>
              <a:gd name="adj2" fmla="val 71051"/>
            </a:avLst>
          </a:prstGeom>
          <a:solidFill>
            <a:schemeClr val="bg1"/>
          </a:solidFill>
          <a:ln w="38100">
            <a:solidFill>
              <a:schemeClr val="tx1"/>
            </a:solidFill>
            <a:miter lim="800000"/>
            <a:headEnd/>
            <a:tailEnd/>
          </a:ln>
        </p:spPr>
        <p:txBody>
          <a:bodyPr wrap="none" anchor="ctr">
            <a:prstTxWarp prst="textNoShape">
              <a:avLst/>
            </a:prstTxWarp>
          </a:bodyPr>
          <a:lstStyle/>
          <a:p>
            <a:pPr algn="ctr" eaLnBrk="0" hangingPunct="0"/>
            <a:r>
              <a:rPr lang="en-US" sz="1800"/>
              <a:t>We hope to </a:t>
            </a:r>
          </a:p>
          <a:p>
            <a:pPr algn="ctr" eaLnBrk="0" hangingPunct="0"/>
            <a:r>
              <a:rPr lang="en-US" sz="1800"/>
              <a:t>see you </a:t>
            </a:r>
          </a:p>
          <a:p>
            <a:pPr algn="ctr" eaLnBrk="0" hangingPunct="0"/>
            <a:r>
              <a:rPr lang="en-US" sz="1800"/>
              <a:t>again soon!</a:t>
            </a:r>
          </a:p>
        </p:txBody>
      </p:sp>
      <p:pic>
        <p:nvPicPr>
          <p:cNvPr id="77829" name="Picture 6" descr="Sam&amp;Millie(original)"/>
          <p:cNvPicPr>
            <a:picLocks noChangeAspect="1" noChangeArrowheads="1"/>
          </p:cNvPicPr>
          <p:nvPr/>
        </p:nvPicPr>
        <p:blipFill>
          <a:blip r:embed="rId3"/>
          <a:srcRect/>
          <a:stretch>
            <a:fillRect/>
          </a:stretch>
        </p:blipFill>
        <p:spPr bwMode="auto">
          <a:xfrm>
            <a:off x="2362200" y="533400"/>
            <a:ext cx="4368800" cy="4552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blinds(horizontal)">
                                      <p:cBhvr>
                                        <p:cTn id="7" dur="5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031" descr="26thMarch_(Frame3-smaller)"/>
          <p:cNvPicPr>
            <a:picLocks noChangeAspect="1" noChangeArrowheads="1"/>
          </p:cNvPicPr>
          <p:nvPr/>
        </p:nvPicPr>
        <p:blipFill>
          <a:blip r:embed="rId3"/>
          <a:srcRect l="2487" t="11639" r="8017" b="8096"/>
          <a:stretch>
            <a:fillRect/>
          </a:stretch>
        </p:blipFill>
        <p:spPr bwMode="auto">
          <a:xfrm>
            <a:off x="0" y="0"/>
            <a:ext cx="9144000" cy="5791200"/>
          </a:xfrm>
          <a:prstGeom prst="rect">
            <a:avLst/>
          </a:prstGeom>
          <a:noFill/>
          <a:ln w="9525">
            <a:noFill/>
            <a:miter lim="800000"/>
            <a:headEnd/>
            <a:tailEnd/>
          </a:ln>
        </p:spPr>
      </p:pic>
      <p:sp>
        <p:nvSpPr>
          <p:cNvPr id="20482" name="AutoShape 8"/>
          <p:cNvSpPr>
            <a:spLocks noChangeArrowheads="1"/>
          </p:cNvSpPr>
          <p:nvPr/>
        </p:nvSpPr>
        <p:spPr bwMode="auto">
          <a:xfrm>
            <a:off x="3124200" y="228600"/>
            <a:ext cx="2438400" cy="1638300"/>
          </a:xfrm>
          <a:prstGeom prst="wedgeEllipseCallout">
            <a:avLst>
              <a:gd name="adj1" fmla="val 22199"/>
              <a:gd name="adj2" fmla="val 73838"/>
            </a:avLst>
          </a:prstGeom>
          <a:solidFill>
            <a:schemeClr val="bg1"/>
          </a:solidFill>
          <a:ln w="57150">
            <a:solidFill>
              <a:schemeClr val="tx1"/>
            </a:solidFill>
            <a:miter lim="800000"/>
            <a:headEnd/>
            <a:tailEnd/>
          </a:ln>
        </p:spPr>
        <p:txBody>
          <a:bodyPr wrap="none" anchor="ctr">
            <a:prstTxWarp prst="textNoShape">
              <a:avLst/>
            </a:prstTxWarp>
          </a:bodyPr>
          <a:lstStyle/>
          <a:p>
            <a:pPr algn="ctr" eaLnBrk="0" hangingPunct="0"/>
            <a:r>
              <a:rPr lang="en-US" sz="1800">
                <a:ea typeface="MS Mincho" charset="-128"/>
                <a:cs typeface="MS Mincho" charset="-128"/>
              </a:rPr>
              <a:t>mmmmm…</a:t>
            </a:r>
          </a:p>
          <a:p>
            <a:pPr algn="ctr" eaLnBrk="0" hangingPunct="0"/>
            <a:r>
              <a:rPr lang="en-US" sz="1800">
                <a:ea typeface="MS Mincho" charset="-128"/>
                <a:cs typeface="MS Mincho" charset="-128"/>
              </a:rPr>
              <a:t>Not very healthy…</a:t>
            </a:r>
          </a:p>
        </p:txBody>
      </p:sp>
      <p:sp>
        <p:nvSpPr>
          <p:cNvPr id="20483" name="Rectangle 13"/>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20484" name="Rectangle 5"/>
          <p:cNvSpPr>
            <a:spLocks noChangeArrowheads="1"/>
          </p:cNvSpPr>
          <p:nvPr/>
        </p:nvSpPr>
        <p:spPr bwMode="auto">
          <a:xfrm>
            <a:off x="76200" y="6056313"/>
            <a:ext cx="8991600" cy="685800"/>
          </a:xfrm>
          <a:prstGeom prst="rect">
            <a:avLst/>
          </a:prstGeom>
          <a:noFill/>
          <a:ln w="9525">
            <a:noFill/>
            <a:miter lim="800000"/>
            <a:headEnd/>
            <a:tailEnd/>
          </a:ln>
        </p:spPr>
        <p:txBody>
          <a:bodyPr>
            <a:prstTxWarp prst="textNoShape">
              <a:avLst/>
            </a:prstTxWarp>
          </a:bodyPr>
          <a:lstStyle/>
          <a:p>
            <a:pPr marL="342900" indent="-342900" algn="ctr">
              <a:spcBef>
                <a:spcPct val="20000"/>
              </a:spcBef>
            </a:pPr>
            <a:endParaRPr lang="en-US">
              <a:ea typeface="MS Mincho" charset="-128"/>
              <a:cs typeface="MS Mincho" charset="-128"/>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030" descr="26thMarch_(Frame4-smaller)"/>
          <p:cNvPicPr>
            <a:picLocks noChangeAspect="1" noChangeArrowheads="1"/>
          </p:cNvPicPr>
          <p:nvPr/>
        </p:nvPicPr>
        <p:blipFill>
          <a:blip r:embed="rId3"/>
          <a:srcRect l="17152" t="10722" r="6078" b="7712"/>
          <a:stretch>
            <a:fillRect/>
          </a:stretch>
        </p:blipFill>
        <p:spPr bwMode="auto">
          <a:xfrm>
            <a:off x="0" y="-17463"/>
            <a:ext cx="9144000" cy="5808663"/>
          </a:xfrm>
          <a:prstGeom prst="rect">
            <a:avLst/>
          </a:prstGeom>
          <a:noFill/>
          <a:ln w="9525">
            <a:noFill/>
            <a:miter lim="800000"/>
            <a:headEnd/>
            <a:tailEnd/>
          </a:ln>
        </p:spPr>
      </p:pic>
      <p:sp>
        <p:nvSpPr>
          <p:cNvPr id="22530" name="AutoShape 7"/>
          <p:cNvSpPr>
            <a:spLocks noChangeArrowheads="1"/>
          </p:cNvSpPr>
          <p:nvPr/>
        </p:nvSpPr>
        <p:spPr bwMode="auto">
          <a:xfrm>
            <a:off x="3381375" y="152400"/>
            <a:ext cx="2381250" cy="1600200"/>
          </a:xfrm>
          <a:prstGeom prst="wedgeEllipseCallout">
            <a:avLst>
              <a:gd name="adj1" fmla="val -29134"/>
              <a:gd name="adj2" fmla="val 70435"/>
            </a:avLst>
          </a:prstGeom>
          <a:solidFill>
            <a:schemeClr val="bg1"/>
          </a:solidFill>
          <a:ln w="57150">
            <a:solidFill>
              <a:schemeClr val="tx1"/>
            </a:solidFill>
            <a:miter lim="800000"/>
            <a:headEnd/>
            <a:tailEnd/>
          </a:ln>
        </p:spPr>
        <p:txBody>
          <a:bodyPr wrap="none" anchor="ctr">
            <a:prstTxWarp prst="textNoShape">
              <a:avLst/>
            </a:prstTxWarp>
          </a:bodyPr>
          <a:lstStyle/>
          <a:p>
            <a:pPr algn="ctr" eaLnBrk="0" hangingPunct="0"/>
            <a:r>
              <a:rPr lang="en-US" sz="1800" dirty="0" smtClean="0">
                <a:ea typeface="MS Mincho" charset="-128"/>
                <a:cs typeface="MS Mincho" charset="-128"/>
              </a:rPr>
              <a:t>OK, </a:t>
            </a:r>
            <a:r>
              <a:rPr lang="en-US" sz="1800" dirty="0">
                <a:ea typeface="MS Mincho" charset="-128"/>
                <a:cs typeface="MS Mincho" charset="-128"/>
              </a:rPr>
              <a:t>why don</a:t>
            </a:r>
            <a:r>
              <a:rPr lang="en-GB" sz="1800" dirty="0">
                <a:ea typeface="MS Mincho" charset="-128"/>
                <a:cs typeface="MS Mincho" charset="-128"/>
              </a:rPr>
              <a:t>’</a:t>
            </a:r>
            <a:r>
              <a:rPr lang="en-US" altLang="ja-JP" sz="1800" dirty="0">
                <a:ea typeface="MS Mincho" charset="-128"/>
                <a:cs typeface="MS Mincho" charset="-128"/>
              </a:rPr>
              <a:t>t we </a:t>
            </a:r>
          </a:p>
          <a:p>
            <a:pPr algn="ctr" eaLnBrk="0" hangingPunct="0"/>
            <a:r>
              <a:rPr lang="en-US" altLang="ja-JP" sz="1800" dirty="0">
                <a:ea typeface="MS Mincho" charset="-128"/>
                <a:cs typeface="MS Mincho" charset="-128"/>
              </a:rPr>
              <a:t>use t</a:t>
            </a:r>
            <a:r>
              <a:rPr lang="en-US" sz="1800" dirty="0">
                <a:ea typeface="MS Mincho" charset="-128"/>
                <a:cs typeface="MS Mincho" charset="-128"/>
              </a:rPr>
              <a:t>he </a:t>
            </a:r>
            <a:r>
              <a:rPr lang="en-US" sz="1800" dirty="0" err="1">
                <a:ea typeface="MS Mincho" charset="-128"/>
                <a:cs typeface="MS Mincho" charset="-128"/>
              </a:rPr>
              <a:t>eatwell</a:t>
            </a:r>
            <a:r>
              <a:rPr lang="en-US" sz="1800" dirty="0">
                <a:ea typeface="MS Mincho" charset="-128"/>
                <a:cs typeface="MS Mincho" charset="-128"/>
              </a:rPr>
              <a:t> plate </a:t>
            </a:r>
          </a:p>
          <a:p>
            <a:pPr algn="ctr" eaLnBrk="0" hangingPunct="0"/>
            <a:r>
              <a:rPr lang="en-US" sz="1800" dirty="0">
                <a:ea typeface="MS Mincho" charset="-128"/>
                <a:cs typeface="MS Mincho" charset="-128"/>
              </a:rPr>
              <a:t>to help us choose?</a:t>
            </a:r>
          </a:p>
        </p:txBody>
      </p:sp>
      <p:sp>
        <p:nvSpPr>
          <p:cNvPr id="22531" name="Rectangle 13"/>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22532" name="Rectangle 5"/>
          <p:cNvSpPr>
            <a:spLocks noChangeArrowheads="1"/>
          </p:cNvSpPr>
          <p:nvPr/>
        </p:nvSpPr>
        <p:spPr bwMode="auto">
          <a:xfrm>
            <a:off x="76200" y="6056313"/>
            <a:ext cx="8991600" cy="685800"/>
          </a:xfrm>
          <a:prstGeom prst="rect">
            <a:avLst/>
          </a:prstGeom>
          <a:noFill/>
          <a:ln w="9525">
            <a:noFill/>
            <a:miter lim="800000"/>
            <a:headEnd/>
            <a:tailEnd/>
          </a:ln>
        </p:spPr>
        <p:txBody>
          <a:bodyPr>
            <a:prstTxWarp prst="textNoShape">
              <a:avLst/>
            </a:prstTxWarp>
          </a:bodyPr>
          <a:lstStyle/>
          <a:p>
            <a:pPr marL="342900" indent="-342900" algn="ctr">
              <a:spcBef>
                <a:spcPct val="20000"/>
              </a:spcBef>
            </a:pPr>
            <a:r>
              <a:rPr lang="en-US">
                <a:solidFill>
                  <a:schemeClr val="bg1"/>
                </a:solidFill>
                <a:ea typeface="MS Mincho" charset="-128"/>
                <a:cs typeface="MS Mincho" charset="-128"/>
              </a:rPr>
              <a:t>Do you know about the eatwell plate? </a:t>
            </a:r>
            <a:endParaRPr lang="en-US">
              <a:ea typeface="MS Mincho" charset="-128"/>
              <a:cs typeface="MS Mincho" charset="-128"/>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3"/>
          <p:cNvSpPr>
            <a:spLocks noChangeArrowheads="1"/>
          </p:cNvSpPr>
          <p:nvPr/>
        </p:nvSpPr>
        <p:spPr bwMode="auto">
          <a:xfrm>
            <a:off x="-17463" y="5791200"/>
            <a:ext cx="9144001"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24578" name="Rectangle 6"/>
          <p:cNvSpPr>
            <a:spLocks noChangeArrowheads="1"/>
          </p:cNvSpPr>
          <p:nvPr/>
        </p:nvSpPr>
        <p:spPr bwMode="auto">
          <a:xfrm>
            <a:off x="76200" y="5940425"/>
            <a:ext cx="8991600" cy="993775"/>
          </a:xfrm>
          <a:prstGeom prst="rect">
            <a:avLst/>
          </a:prstGeom>
          <a:noFill/>
          <a:ln w="9525">
            <a:noFill/>
            <a:miter lim="800000"/>
            <a:headEnd/>
            <a:tailEnd/>
          </a:ln>
        </p:spPr>
        <p:txBody>
          <a:bodyPr>
            <a:prstTxWarp prst="textNoShape">
              <a:avLst/>
            </a:prstTxWarp>
          </a:bodyPr>
          <a:lstStyle/>
          <a:p>
            <a:pPr marL="190500" algn="ctr">
              <a:spcBef>
                <a:spcPct val="20000"/>
              </a:spcBef>
            </a:pPr>
            <a:r>
              <a:rPr lang="en-US">
                <a:solidFill>
                  <a:schemeClr val="bg1"/>
                </a:solidFill>
              </a:rPr>
              <a:t>The eatwell plate makes healthy eating easier</a:t>
            </a:r>
            <a:endParaRPr lang="en-US" sz="2800">
              <a:ea typeface="MS Mincho" charset="-128"/>
              <a:cs typeface="MS Mincho" charset="-128"/>
            </a:endParaRPr>
          </a:p>
        </p:txBody>
      </p:sp>
      <p:sp>
        <p:nvSpPr>
          <p:cNvPr id="24579" name="Rectangle 7"/>
          <p:cNvSpPr>
            <a:spLocks noChangeArrowheads="1"/>
          </p:cNvSpPr>
          <p:nvPr/>
        </p:nvSpPr>
        <p:spPr bwMode="auto">
          <a:xfrm>
            <a:off x="76200" y="152400"/>
            <a:ext cx="8991600" cy="762000"/>
          </a:xfrm>
          <a:prstGeom prst="rect">
            <a:avLst/>
          </a:prstGeom>
          <a:noFill/>
          <a:ln w="9525">
            <a:noFill/>
            <a:miter lim="800000"/>
            <a:headEnd/>
            <a:tailEnd/>
          </a:ln>
        </p:spPr>
        <p:txBody>
          <a:bodyPr>
            <a:prstTxWarp prst="textNoShape">
              <a:avLst/>
            </a:prstTxWarp>
          </a:bodyPr>
          <a:lstStyle/>
          <a:p>
            <a:pPr marL="342900" indent="-342900" algn="ctr">
              <a:spcBef>
                <a:spcPct val="20000"/>
              </a:spcBef>
            </a:pPr>
            <a:r>
              <a:rPr lang="en-US" sz="3600">
                <a:solidFill>
                  <a:srgbClr val="00509E"/>
                </a:solidFill>
                <a:ea typeface="MS Mincho" charset="-128"/>
                <a:cs typeface="MS Mincho" charset="-128"/>
              </a:rPr>
              <a:t>The </a:t>
            </a:r>
            <a:r>
              <a:rPr lang="en-US" sz="3600" b="1">
                <a:solidFill>
                  <a:srgbClr val="00509E"/>
                </a:solidFill>
                <a:ea typeface="MS Mincho" charset="-128"/>
                <a:cs typeface="MS Mincho" charset="-128"/>
              </a:rPr>
              <a:t>eatwell</a:t>
            </a:r>
            <a:r>
              <a:rPr lang="en-US" sz="3600">
                <a:solidFill>
                  <a:srgbClr val="00509E"/>
                </a:solidFill>
                <a:ea typeface="MS Mincho" charset="-128"/>
                <a:cs typeface="MS Mincho" charset="-128"/>
              </a:rPr>
              <a:t> plate</a:t>
            </a:r>
            <a:endParaRPr lang="en-US" sz="2800">
              <a:ea typeface="MS Mincho" charset="-128"/>
              <a:cs typeface="MS Mincho" charset="-128"/>
            </a:endParaRPr>
          </a:p>
        </p:txBody>
      </p:sp>
      <p:pic>
        <p:nvPicPr>
          <p:cNvPr id="24580" name="Picture 10" descr="EatWell Plate(transparent)"/>
          <p:cNvPicPr>
            <a:picLocks noChangeAspect="1" noChangeArrowheads="1"/>
          </p:cNvPicPr>
          <p:nvPr/>
        </p:nvPicPr>
        <p:blipFill>
          <a:blip r:embed="rId3"/>
          <a:srcRect/>
          <a:stretch>
            <a:fillRect/>
          </a:stretch>
        </p:blipFill>
        <p:spPr bwMode="auto">
          <a:xfrm>
            <a:off x="2265363" y="817563"/>
            <a:ext cx="4668837" cy="4668837"/>
          </a:xfrm>
          <a:prstGeom prst="rect">
            <a:avLst/>
          </a:prstGeom>
          <a:noFill/>
          <a:ln w="9525">
            <a:noFill/>
            <a:miter lim="800000"/>
            <a:headEnd/>
            <a:tailEnd/>
          </a:ln>
        </p:spPr>
      </p:pic>
      <p:sp>
        <p:nvSpPr>
          <p:cNvPr id="24581" name="AutoShape 16"/>
          <p:cNvSpPr>
            <a:spLocks noChangeArrowheads="1"/>
          </p:cNvSpPr>
          <p:nvPr/>
        </p:nvSpPr>
        <p:spPr bwMode="auto">
          <a:xfrm>
            <a:off x="152400" y="685800"/>
            <a:ext cx="1981200" cy="1143000"/>
          </a:xfrm>
          <a:prstGeom prst="roundRect">
            <a:avLst>
              <a:gd name="adj" fmla="val 16667"/>
            </a:avLst>
          </a:prstGeom>
          <a:noFill/>
          <a:ln w="57150" cmpd="thickThin">
            <a:solidFill>
              <a:srgbClr val="008000"/>
            </a:solidFill>
            <a:round/>
            <a:headEnd/>
            <a:tailEnd/>
          </a:ln>
        </p:spPr>
        <p:txBody>
          <a:bodyPr wrap="none" anchor="ctr">
            <a:prstTxWarp prst="textNoShape">
              <a:avLst/>
            </a:prstTxWarp>
          </a:bodyPr>
          <a:lstStyle/>
          <a:p>
            <a:pPr algn="ctr" eaLnBrk="0" hangingPunct="0"/>
            <a:r>
              <a:rPr lang="en-US" sz="1800">
                <a:solidFill>
                  <a:srgbClr val="0B9600"/>
                </a:solidFill>
              </a:rPr>
              <a:t>You can eat </a:t>
            </a:r>
          </a:p>
          <a:p>
            <a:pPr algn="ctr" eaLnBrk="0" hangingPunct="0"/>
            <a:r>
              <a:rPr lang="en-US" sz="1800" b="1">
                <a:solidFill>
                  <a:srgbClr val="0B9600"/>
                </a:solidFill>
              </a:rPr>
              <a:t>lots</a:t>
            </a:r>
            <a:r>
              <a:rPr lang="en-US" sz="1800">
                <a:solidFill>
                  <a:srgbClr val="0B9600"/>
                </a:solidFill>
              </a:rPr>
              <a:t> of these!</a:t>
            </a:r>
          </a:p>
        </p:txBody>
      </p:sp>
      <p:sp>
        <p:nvSpPr>
          <p:cNvPr id="24582" name="AutoShape 17"/>
          <p:cNvSpPr>
            <a:spLocks noChangeArrowheads="1"/>
          </p:cNvSpPr>
          <p:nvPr/>
        </p:nvSpPr>
        <p:spPr bwMode="auto">
          <a:xfrm>
            <a:off x="6934200" y="685800"/>
            <a:ext cx="1981200" cy="1143000"/>
          </a:xfrm>
          <a:prstGeom prst="roundRect">
            <a:avLst>
              <a:gd name="adj" fmla="val 16667"/>
            </a:avLst>
          </a:prstGeom>
          <a:noFill/>
          <a:ln w="57150" cmpd="thickThin">
            <a:solidFill>
              <a:srgbClr val="FFFF00"/>
            </a:solidFill>
            <a:round/>
            <a:headEnd/>
            <a:tailEnd/>
          </a:ln>
        </p:spPr>
        <p:txBody>
          <a:bodyPr wrap="none" anchor="ctr">
            <a:prstTxWarp prst="textNoShape">
              <a:avLst/>
            </a:prstTxWarp>
          </a:bodyPr>
          <a:lstStyle/>
          <a:p>
            <a:pPr algn="ctr" eaLnBrk="0" hangingPunct="0"/>
            <a:r>
              <a:rPr lang="en-US" sz="1800">
                <a:solidFill>
                  <a:srgbClr val="0B9600"/>
                </a:solidFill>
              </a:rPr>
              <a:t>You can eat </a:t>
            </a:r>
          </a:p>
          <a:p>
            <a:pPr algn="ctr" eaLnBrk="0" hangingPunct="0"/>
            <a:r>
              <a:rPr lang="en-US" sz="1800" b="1">
                <a:solidFill>
                  <a:srgbClr val="0B9600"/>
                </a:solidFill>
              </a:rPr>
              <a:t>lots </a:t>
            </a:r>
            <a:r>
              <a:rPr lang="en-US" sz="1800">
                <a:solidFill>
                  <a:srgbClr val="0B9600"/>
                </a:solidFill>
              </a:rPr>
              <a:t>of these!</a:t>
            </a:r>
          </a:p>
        </p:txBody>
      </p:sp>
      <p:sp>
        <p:nvSpPr>
          <p:cNvPr id="24583" name="AutoShape 18"/>
          <p:cNvSpPr>
            <a:spLocks noChangeArrowheads="1"/>
          </p:cNvSpPr>
          <p:nvPr/>
        </p:nvSpPr>
        <p:spPr bwMode="auto">
          <a:xfrm>
            <a:off x="6858000" y="4343400"/>
            <a:ext cx="1981200" cy="1066800"/>
          </a:xfrm>
          <a:prstGeom prst="roundRect">
            <a:avLst>
              <a:gd name="adj" fmla="val 16667"/>
            </a:avLst>
          </a:prstGeom>
          <a:noFill/>
          <a:ln w="57150" cmpd="thickThin">
            <a:solidFill>
              <a:srgbClr val="00509E"/>
            </a:solidFill>
            <a:round/>
            <a:headEnd/>
            <a:tailEnd/>
          </a:ln>
        </p:spPr>
        <p:txBody>
          <a:bodyPr wrap="none" anchor="ctr">
            <a:prstTxWarp prst="textNoShape">
              <a:avLst/>
            </a:prstTxWarp>
          </a:bodyPr>
          <a:lstStyle/>
          <a:p>
            <a:pPr algn="ctr" eaLnBrk="0" hangingPunct="0"/>
            <a:r>
              <a:rPr lang="en-US" sz="1800">
                <a:solidFill>
                  <a:srgbClr val="EEA000"/>
                </a:solidFill>
              </a:rPr>
              <a:t>You can eat</a:t>
            </a:r>
            <a:r>
              <a:rPr lang="en-US" sz="1800" b="1">
                <a:solidFill>
                  <a:srgbClr val="EEA000"/>
                </a:solidFill>
              </a:rPr>
              <a:t> </a:t>
            </a:r>
          </a:p>
          <a:p>
            <a:pPr algn="ctr" eaLnBrk="0" hangingPunct="0"/>
            <a:r>
              <a:rPr lang="en-US" sz="1800" b="1">
                <a:solidFill>
                  <a:srgbClr val="EEA000"/>
                </a:solidFill>
              </a:rPr>
              <a:t>some </a:t>
            </a:r>
          </a:p>
          <a:p>
            <a:pPr algn="ctr" eaLnBrk="0" hangingPunct="0"/>
            <a:r>
              <a:rPr lang="en-US" sz="1800">
                <a:solidFill>
                  <a:srgbClr val="EEA000"/>
                </a:solidFill>
              </a:rPr>
              <a:t>of these!</a:t>
            </a:r>
          </a:p>
        </p:txBody>
      </p:sp>
      <p:sp>
        <p:nvSpPr>
          <p:cNvPr id="24584" name="AutoShape 19"/>
          <p:cNvSpPr>
            <a:spLocks noChangeArrowheads="1"/>
          </p:cNvSpPr>
          <p:nvPr/>
        </p:nvSpPr>
        <p:spPr bwMode="auto">
          <a:xfrm>
            <a:off x="152400" y="2514600"/>
            <a:ext cx="1981200" cy="1143000"/>
          </a:xfrm>
          <a:prstGeom prst="roundRect">
            <a:avLst>
              <a:gd name="adj" fmla="val 16667"/>
            </a:avLst>
          </a:prstGeom>
          <a:noFill/>
          <a:ln w="57150" cmpd="thickThin">
            <a:solidFill>
              <a:srgbClr val="D01359"/>
            </a:solidFill>
            <a:round/>
            <a:headEnd/>
            <a:tailEnd/>
          </a:ln>
        </p:spPr>
        <p:txBody>
          <a:bodyPr wrap="none" anchor="ctr">
            <a:prstTxWarp prst="textNoShape">
              <a:avLst/>
            </a:prstTxWarp>
          </a:bodyPr>
          <a:lstStyle/>
          <a:p>
            <a:pPr algn="ctr" eaLnBrk="0" hangingPunct="0"/>
            <a:r>
              <a:rPr lang="en-US" sz="1800">
                <a:solidFill>
                  <a:srgbClr val="EEA000"/>
                </a:solidFill>
              </a:rPr>
              <a:t>You can eat </a:t>
            </a:r>
          </a:p>
          <a:p>
            <a:pPr algn="ctr" eaLnBrk="0" hangingPunct="0"/>
            <a:r>
              <a:rPr lang="en-US" sz="1800" b="1">
                <a:solidFill>
                  <a:srgbClr val="EEA000"/>
                </a:solidFill>
              </a:rPr>
              <a:t>some</a:t>
            </a:r>
            <a:r>
              <a:rPr lang="en-US" sz="1800">
                <a:solidFill>
                  <a:srgbClr val="EEA000"/>
                </a:solidFill>
              </a:rPr>
              <a:t> </a:t>
            </a:r>
          </a:p>
          <a:p>
            <a:pPr algn="ctr" eaLnBrk="0" hangingPunct="0"/>
            <a:r>
              <a:rPr lang="en-US" sz="1800">
                <a:solidFill>
                  <a:srgbClr val="EEA000"/>
                </a:solidFill>
              </a:rPr>
              <a:t>of these!</a:t>
            </a:r>
          </a:p>
        </p:txBody>
      </p:sp>
      <p:sp>
        <p:nvSpPr>
          <p:cNvPr id="24585" name="Line 21"/>
          <p:cNvSpPr>
            <a:spLocks noChangeShapeType="1"/>
          </p:cNvSpPr>
          <p:nvPr/>
        </p:nvSpPr>
        <p:spPr bwMode="auto">
          <a:xfrm>
            <a:off x="2527300" y="4864100"/>
            <a:ext cx="1587500" cy="317500"/>
          </a:xfrm>
          <a:prstGeom prst="line">
            <a:avLst/>
          </a:prstGeom>
          <a:noFill/>
          <a:ln w="38100">
            <a:solidFill>
              <a:srgbClr val="56008C"/>
            </a:solidFill>
            <a:round/>
            <a:headEnd/>
            <a:tailEnd/>
          </a:ln>
        </p:spPr>
        <p:txBody>
          <a:bodyPr wrap="none" anchor="ctr">
            <a:prstTxWarp prst="textNoShape">
              <a:avLst/>
            </a:prstTxWarp>
          </a:bodyPr>
          <a:lstStyle/>
          <a:p>
            <a:endParaRPr lang="en-US"/>
          </a:p>
        </p:txBody>
      </p:sp>
      <p:sp>
        <p:nvSpPr>
          <p:cNvPr id="24586" name="Line 22"/>
          <p:cNvSpPr>
            <a:spLocks noChangeShapeType="1"/>
          </p:cNvSpPr>
          <p:nvPr/>
        </p:nvSpPr>
        <p:spPr bwMode="auto">
          <a:xfrm>
            <a:off x="2095500" y="3162300"/>
            <a:ext cx="876300" cy="1181100"/>
          </a:xfrm>
          <a:prstGeom prst="line">
            <a:avLst/>
          </a:prstGeom>
          <a:noFill/>
          <a:ln w="38100">
            <a:solidFill>
              <a:srgbClr val="D01359"/>
            </a:solidFill>
            <a:round/>
            <a:headEnd/>
            <a:tailEnd/>
          </a:ln>
        </p:spPr>
        <p:txBody>
          <a:bodyPr wrap="none" anchor="ctr">
            <a:prstTxWarp prst="textNoShape">
              <a:avLst/>
            </a:prstTxWarp>
          </a:bodyPr>
          <a:lstStyle/>
          <a:p>
            <a:endParaRPr lang="en-US"/>
          </a:p>
        </p:txBody>
      </p:sp>
      <p:sp>
        <p:nvSpPr>
          <p:cNvPr id="24587" name="Line 23"/>
          <p:cNvSpPr>
            <a:spLocks noChangeShapeType="1"/>
          </p:cNvSpPr>
          <p:nvPr/>
        </p:nvSpPr>
        <p:spPr bwMode="auto">
          <a:xfrm>
            <a:off x="2095500" y="1231900"/>
            <a:ext cx="723900" cy="825500"/>
          </a:xfrm>
          <a:prstGeom prst="line">
            <a:avLst/>
          </a:prstGeom>
          <a:noFill/>
          <a:ln w="38100">
            <a:solidFill>
              <a:srgbClr val="008000"/>
            </a:solidFill>
            <a:round/>
            <a:headEnd/>
            <a:tailEnd/>
          </a:ln>
        </p:spPr>
        <p:txBody>
          <a:bodyPr wrap="none" anchor="ctr">
            <a:prstTxWarp prst="textNoShape">
              <a:avLst/>
            </a:prstTxWarp>
          </a:bodyPr>
          <a:lstStyle/>
          <a:p>
            <a:endParaRPr lang="en-US"/>
          </a:p>
        </p:txBody>
      </p:sp>
      <p:sp>
        <p:nvSpPr>
          <p:cNvPr id="24588" name="Line 24"/>
          <p:cNvSpPr>
            <a:spLocks noChangeShapeType="1"/>
          </p:cNvSpPr>
          <p:nvPr/>
        </p:nvSpPr>
        <p:spPr bwMode="auto">
          <a:xfrm flipH="1">
            <a:off x="6400800" y="1295400"/>
            <a:ext cx="533400" cy="762000"/>
          </a:xfrm>
          <a:prstGeom prst="line">
            <a:avLst/>
          </a:prstGeom>
          <a:noFill/>
          <a:ln w="38100">
            <a:solidFill>
              <a:srgbClr val="FFFF00"/>
            </a:solidFill>
            <a:round/>
            <a:headEnd/>
            <a:tailEnd/>
          </a:ln>
        </p:spPr>
        <p:txBody>
          <a:bodyPr wrap="none" anchor="ctr">
            <a:prstTxWarp prst="textNoShape">
              <a:avLst/>
            </a:prstTxWarp>
          </a:bodyPr>
          <a:lstStyle/>
          <a:p>
            <a:endParaRPr lang="en-US"/>
          </a:p>
        </p:txBody>
      </p:sp>
      <p:sp>
        <p:nvSpPr>
          <p:cNvPr id="24589" name="Line 25"/>
          <p:cNvSpPr>
            <a:spLocks noChangeShapeType="1"/>
          </p:cNvSpPr>
          <p:nvPr/>
        </p:nvSpPr>
        <p:spPr bwMode="auto">
          <a:xfrm flipH="1" flipV="1">
            <a:off x="6172200" y="4495800"/>
            <a:ext cx="685800" cy="457200"/>
          </a:xfrm>
          <a:prstGeom prst="line">
            <a:avLst/>
          </a:prstGeom>
          <a:noFill/>
          <a:ln w="38100">
            <a:solidFill>
              <a:srgbClr val="333399"/>
            </a:solidFill>
            <a:round/>
            <a:headEnd/>
            <a:tailEnd/>
          </a:ln>
        </p:spPr>
        <p:txBody>
          <a:bodyPr wrap="none" anchor="ctr">
            <a:prstTxWarp prst="textNoShape">
              <a:avLst/>
            </a:prstTxWarp>
          </a:bodyPr>
          <a:lstStyle/>
          <a:p>
            <a:endParaRPr lang="en-US"/>
          </a:p>
        </p:txBody>
      </p:sp>
      <p:sp>
        <p:nvSpPr>
          <p:cNvPr id="24590" name="AutoShape 20"/>
          <p:cNvSpPr>
            <a:spLocks noChangeArrowheads="1"/>
          </p:cNvSpPr>
          <p:nvPr/>
        </p:nvSpPr>
        <p:spPr bwMode="auto">
          <a:xfrm>
            <a:off x="71438" y="4221163"/>
            <a:ext cx="2484437" cy="1201737"/>
          </a:xfrm>
          <a:prstGeom prst="roundRect">
            <a:avLst>
              <a:gd name="adj" fmla="val 16667"/>
            </a:avLst>
          </a:prstGeom>
          <a:noFill/>
          <a:ln w="57150" cmpd="thickThin">
            <a:solidFill>
              <a:srgbClr val="56008C"/>
            </a:solidFill>
            <a:round/>
            <a:headEnd/>
            <a:tailEnd/>
          </a:ln>
        </p:spPr>
        <p:txBody>
          <a:bodyPr wrap="none" anchor="ctr">
            <a:prstTxWarp prst="textNoShape">
              <a:avLst/>
            </a:prstTxWarp>
          </a:bodyPr>
          <a:lstStyle/>
          <a:p>
            <a:pPr algn="ctr" eaLnBrk="0" hangingPunct="0"/>
            <a:r>
              <a:rPr lang="en-US" sz="1800">
                <a:solidFill>
                  <a:srgbClr val="F20900"/>
                </a:solidFill>
              </a:rPr>
              <a:t>And you should only</a:t>
            </a:r>
          </a:p>
          <a:p>
            <a:pPr algn="ctr" eaLnBrk="0" hangingPunct="0"/>
            <a:r>
              <a:rPr lang="en-US" sz="1800">
                <a:solidFill>
                  <a:srgbClr val="F20900"/>
                </a:solidFill>
              </a:rPr>
              <a:t> eat </a:t>
            </a:r>
            <a:r>
              <a:rPr lang="en-US" sz="1800" b="1">
                <a:solidFill>
                  <a:srgbClr val="F20900"/>
                </a:solidFill>
              </a:rPr>
              <a:t>small amounts</a:t>
            </a:r>
            <a:r>
              <a:rPr lang="en-US" sz="1800">
                <a:solidFill>
                  <a:srgbClr val="F20900"/>
                </a:solidFill>
              </a:rPr>
              <a:t> </a:t>
            </a:r>
          </a:p>
          <a:p>
            <a:pPr algn="ctr" eaLnBrk="0" hangingPunct="0"/>
            <a:r>
              <a:rPr lang="en-US" sz="1800">
                <a:solidFill>
                  <a:srgbClr val="F20900"/>
                </a:solidFill>
              </a:rPr>
              <a:t>of these!</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9"/>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pic>
        <p:nvPicPr>
          <p:cNvPr id="26626" name="Picture 5" descr="EatWell Plate(frame3 Fruit and veg)"/>
          <p:cNvPicPr>
            <a:picLocks noChangeAspect="1" noChangeArrowheads="1"/>
          </p:cNvPicPr>
          <p:nvPr/>
        </p:nvPicPr>
        <p:blipFill>
          <a:blip r:embed="rId3"/>
          <a:srcRect/>
          <a:stretch>
            <a:fillRect/>
          </a:stretch>
        </p:blipFill>
        <p:spPr bwMode="auto">
          <a:xfrm>
            <a:off x="1981200" y="682625"/>
            <a:ext cx="5054600" cy="4975225"/>
          </a:xfrm>
          <a:prstGeom prst="rect">
            <a:avLst/>
          </a:prstGeom>
          <a:noFill/>
          <a:ln w="9525">
            <a:noFill/>
            <a:miter lim="800000"/>
            <a:headEnd/>
            <a:tailEnd/>
          </a:ln>
        </p:spPr>
      </p:pic>
      <p:sp>
        <p:nvSpPr>
          <p:cNvPr id="5127" name="Rectangle 7"/>
          <p:cNvSpPr>
            <a:spLocks noChangeArrowheads="1"/>
          </p:cNvSpPr>
          <p:nvPr/>
        </p:nvSpPr>
        <p:spPr bwMode="auto">
          <a:xfrm>
            <a:off x="0" y="5842000"/>
            <a:ext cx="9144000" cy="6096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Eat plenty of fruit and vegetables which are very good for you.</a:t>
            </a:r>
            <a:endParaRPr lang="en-US">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26628" name="AutoShape 16"/>
          <p:cNvSpPr>
            <a:spLocks noChangeArrowheads="1"/>
          </p:cNvSpPr>
          <p:nvPr/>
        </p:nvSpPr>
        <p:spPr bwMode="auto">
          <a:xfrm>
            <a:off x="152400" y="685800"/>
            <a:ext cx="1981200" cy="1143000"/>
          </a:xfrm>
          <a:prstGeom prst="roundRect">
            <a:avLst>
              <a:gd name="adj" fmla="val 16667"/>
            </a:avLst>
          </a:prstGeom>
          <a:noFill/>
          <a:ln w="57150" cmpd="thickThin">
            <a:solidFill>
              <a:srgbClr val="008000"/>
            </a:solidFill>
            <a:round/>
            <a:headEnd/>
            <a:tailEnd/>
          </a:ln>
        </p:spPr>
        <p:txBody>
          <a:bodyPr wrap="none" anchor="ctr">
            <a:prstTxWarp prst="textNoShape">
              <a:avLst/>
            </a:prstTxWarp>
          </a:bodyPr>
          <a:lstStyle/>
          <a:p>
            <a:pPr algn="ctr" eaLnBrk="0" hangingPunct="0"/>
            <a:r>
              <a:rPr lang="en-US" sz="1800">
                <a:solidFill>
                  <a:srgbClr val="0B9600"/>
                </a:solidFill>
              </a:rPr>
              <a:t>You can eat </a:t>
            </a:r>
          </a:p>
          <a:p>
            <a:pPr algn="ctr" eaLnBrk="0" hangingPunct="0"/>
            <a:r>
              <a:rPr lang="en-US" sz="1800" b="1">
                <a:solidFill>
                  <a:srgbClr val="0B9600"/>
                </a:solidFill>
              </a:rPr>
              <a:t>lots</a:t>
            </a:r>
            <a:r>
              <a:rPr lang="en-US" sz="1800">
                <a:solidFill>
                  <a:srgbClr val="0B9600"/>
                </a:solidFill>
              </a:rPr>
              <a:t> of these!</a:t>
            </a:r>
          </a:p>
        </p:txBody>
      </p:sp>
      <p:sp>
        <p:nvSpPr>
          <p:cNvPr id="26629" name="Line 23"/>
          <p:cNvSpPr>
            <a:spLocks noChangeShapeType="1"/>
          </p:cNvSpPr>
          <p:nvPr/>
        </p:nvSpPr>
        <p:spPr bwMode="auto">
          <a:xfrm>
            <a:off x="2133600" y="1295400"/>
            <a:ext cx="685800" cy="762000"/>
          </a:xfrm>
          <a:prstGeom prst="line">
            <a:avLst/>
          </a:prstGeom>
          <a:noFill/>
          <a:ln w="38100">
            <a:solidFill>
              <a:srgbClr val="008000"/>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pic>
        <p:nvPicPr>
          <p:cNvPr id="28674" name="Picture 4" descr="EatWell Plate(frame3 f&amp;v+Carbs)"/>
          <p:cNvPicPr>
            <a:picLocks noChangeAspect="1" noChangeArrowheads="1"/>
          </p:cNvPicPr>
          <p:nvPr/>
        </p:nvPicPr>
        <p:blipFill>
          <a:blip r:embed="rId3"/>
          <a:srcRect/>
          <a:stretch>
            <a:fillRect/>
          </a:stretch>
        </p:blipFill>
        <p:spPr bwMode="auto">
          <a:xfrm>
            <a:off x="1981200" y="690563"/>
            <a:ext cx="5054600" cy="4968875"/>
          </a:xfrm>
          <a:prstGeom prst="rect">
            <a:avLst/>
          </a:prstGeom>
          <a:noFill/>
          <a:ln w="9525">
            <a:noFill/>
            <a:miter lim="800000"/>
            <a:headEnd/>
            <a:tailEnd/>
          </a:ln>
        </p:spPr>
      </p:pic>
      <p:sp>
        <p:nvSpPr>
          <p:cNvPr id="6154" name="Rectangle 10"/>
          <p:cNvSpPr>
            <a:spLocks noChangeArrowheads="1"/>
          </p:cNvSpPr>
          <p:nvPr/>
        </p:nvSpPr>
        <p:spPr bwMode="auto">
          <a:xfrm>
            <a:off x="38100" y="5486400"/>
            <a:ext cx="9067800" cy="12192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endParaRPr lang="en-US">
              <a:ea typeface="MS Mincho" charset="-128"/>
              <a:cs typeface="MS Mincho" charset="-128"/>
            </a:endParaRPr>
          </a:p>
          <a:p>
            <a:pPr marL="342900" indent="-342900" algn="ctr">
              <a:spcBef>
                <a:spcPct val="20000"/>
              </a:spcBef>
              <a:buFont typeface="Times" pitchFamily="127" charset="0"/>
              <a:buNone/>
            </a:pPr>
            <a:r>
              <a:rPr lang="en-US">
                <a:solidFill>
                  <a:schemeClr val="bg1"/>
                </a:solidFill>
                <a:ea typeface="MS Mincho" charset="-128"/>
                <a:cs typeface="MS Mincho" charset="-128"/>
              </a:rPr>
              <a:t>Plenty of bread, rice, potatoes and pasta. </a:t>
            </a:r>
          </a:p>
          <a:p>
            <a:pPr marL="342900" indent="-342900" algn="ctr">
              <a:spcBef>
                <a:spcPct val="20000"/>
              </a:spcBef>
              <a:buFont typeface="Times" pitchFamily="127" charset="0"/>
              <a:buNone/>
            </a:pPr>
            <a:r>
              <a:rPr lang="en-US">
                <a:solidFill>
                  <a:schemeClr val="bg1"/>
                </a:solidFill>
                <a:ea typeface="MS Mincho" charset="-128"/>
                <a:cs typeface="MS Mincho" charset="-128"/>
              </a:rPr>
              <a:t>These give you lots of energy for exercise and activities.</a:t>
            </a:r>
            <a:endParaRPr lang="en-US">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28676" name="AutoShape 17"/>
          <p:cNvSpPr>
            <a:spLocks noChangeArrowheads="1"/>
          </p:cNvSpPr>
          <p:nvPr/>
        </p:nvSpPr>
        <p:spPr bwMode="auto">
          <a:xfrm>
            <a:off x="6934200" y="685800"/>
            <a:ext cx="1981200" cy="1143000"/>
          </a:xfrm>
          <a:prstGeom prst="roundRect">
            <a:avLst>
              <a:gd name="adj" fmla="val 16667"/>
            </a:avLst>
          </a:prstGeom>
          <a:noFill/>
          <a:ln w="57150" cmpd="thickThin">
            <a:solidFill>
              <a:srgbClr val="FFFF00"/>
            </a:solidFill>
            <a:round/>
            <a:headEnd/>
            <a:tailEnd/>
          </a:ln>
        </p:spPr>
        <p:txBody>
          <a:bodyPr wrap="none" anchor="ctr">
            <a:prstTxWarp prst="textNoShape">
              <a:avLst/>
            </a:prstTxWarp>
          </a:bodyPr>
          <a:lstStyle/>
          <a:p>
            <a:pPr algn="ctr" eaLnBrk="0" hangingPunct="0"/>
            <a:r>
              <a:rPr lang="en-US" sz="1800">
                <a:solidFill>
                  <a:srgbClr val="0B9600"/>
                </a:solidFill>
              </a:rPr>
              <a:t>You can eat </a:t>
            </a:r>
          </a:p>
          <a:p>
            <a:pPr algn="ctr" eaLnBrk="0" hangingPunct="0"/>
            <a:r>
              <a:rPr lang="en-US" sz="1800" b="1">
                <a:solidFill>
                  <a:srgbClr val="0B9600"/>
                </a:solidFill>
              </a:rPr>
              <a:t>lots </a:t>
            </a:r>
            <a:r>
              <a:rPr lang="en-US" sz="1800">
                <a:solidFill>
                  <a:srgbClr val="0B9600"/>
                </a:solidFill>
              </a:rPr>
              <a:t>of these!</a:t>
            </a:r>
          </a:p>
        </p:txBody>
      </p:sp>
      <p:sp>
        <p:nvSpPr>
          <p:cNvPr id="28677" name="Line 24"/>
          <p:cNvSpPr>
            <a:spLocks noChangeShapeType="1"/>
          </p:cNvSpPr>
          <p:nvPr/>
        </p:nvSpPr>
        <p:spPr bwMode="auto">
          <a:xfrm flipH="1">
            <a:off x="6400800" y="1295400"/>
            <a:ext cx="533400" cy="762000"/>
          </a:xfrm>
          <a:prstGeom prst="line">
            <a:avLst/>
          </a:prstGeom>
          <a:noFill/>
          <a:ln w="38100">
            <a:solidFill>
              <a:srgbClr val="FFFF00"/>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blinds(horizontal)">
                                      <p:cBhvr>
                                        <p:cTn id="7"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EatWell Plate(frame3 f&amp;v+Carbs+dairy)"/>
          <p:cNvPicPr>
            <a:picLocks noChangeAspect="1" noChangeArrowheads="1"/>
          </p:cNvPicPr>
          <p:nvPr/>
        </p:nvPicPr>
        <p:blipFill>
          <a:blip r:embed="rId3"/>
          <a:srcRect/>
          <a:stretch>
            <a:fillRect/>
          </a:stretch>
        </p:blipFill>
        <p:spPr bwMode="auto">
          <a:xfrm>
            <a:off x="1981200" y="701675"/>
            <a:ext cx="5029200" cy="4962525"/>
          </a:xfrm>
          <a:prstGeom prst="rect">
            <a:avLst/>
          </a:prstGeom>
          <a:noFill/>
          <a:ln w="9525">
            <a:noFill/>
            <a:miter lim="800000"/>
            <a:headEnd/>
            <a:tailEnd/>
          </a:ln>
        </p:spPr>
      </p:pic>
      <p:sp>
        <p:nvSpPr>
          <p:cNvPr id="30722" name="Rectangle 12"/>
          <p:cNvSpPr>
            <a:spLocks noChangeArrowheads="1"/>
          </p:cNvSpPr>
          <p:nvPr/>
        </p:nvSpPr>
        <p:spPr bwMode="auto">
          <a:xfrm>
            <a:off x="0" y="5791200"/>
            <a:ext cx="9144000" cy="1066800"/>
          </a:xfrm>
          <a:prstGeom prst="rect">
            <a:avLst/>
          </a:prstGeom>
          <a:solidFill>
            <a:srgbClr val="00509E"/>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178" name="Rectangle 10"/>
          <p:cNvSpPr>
            <a:spLocks noChangeArrowheads="1"/>
          </p:cNvSpPr>
          <p:nvPr/>
        </p:nvSpPr>
        <p:spPr bwMode="auto">
          <a:xfrm>
            <a:off x="114300" y="6096000"/>
            <a:ext cx="8915400" cy="914400"/>
          </a:xfrm>
          <a:prstGeom prst="rect">
            <a:avLst/>
          </a:prstGeom>
          <a:noFill/>
          <a:ln w="9525">
            <a:noFill/>
            <a:miter lim="800000"/>
            <a:headEnd/>
            <a:tailEnd/>
          </a:ln>
        </p:spPr>
        <p:txBody>
          <a:bodyPr>
            <a:prstTxWarp prst="textNoShape">
              <a:avLst/>
            </a:prstTxWarp>
          </a:bodyPr>
          <a:lstStyle/>
          <a:p>
            <a:pPr marL="342900" indent="-342900" algn="ctr">
              <a:spcBef>
                <a:spcPct val="20000"/>
              </a:spcBef>
              <a:buFont typeface="Times" pitchFamily="127" charset="0"/>
              <a:buNone/>
            </a:pPr>
            <a:r>
              <a:rPr lang="en-US">
                <a:solidFill>
                  <a:schemeClr val="bg1"/>
                </a:solidFill>
                <a:ea typeface="MS Mincho" charset="-128"/>
                <a:cs typeface="MS Mincho" charset="-128"/>
              </a:rPr>
              <a:t>Milk and dairy foods are good for your growth and bones.</a:t>
            </a:r>
            <a:endParaRPr lang="en-US">
              <a:ea typeface="MS Mincho" charset="-128"/>
              <a:cs typeface="MS Mincho" charset="-128"/>
            </a:endParaRPr>
          </a:p>
          <a:p>
            <a:pPr marL="342900" indent="-342900">
              <a:spcBef>
                <a:spcPct val="20000"/>
              </a:spcBef>
              <a:buFont typeface="Times" pitchFamily="127" charset="0"/>
              <a:buChar char="•"/>
            </a:pPr>
            <a:endParaRPr lang="en-US" sz="3200">
              <a:ea typeface="MS Mincho" charset="-128"/>
              <a:cs typeface="MS Mincho" charset="-128"/>
            </a:endParaRPr>
          </a:p>
          <a:p>
            <a:pPr marL="1143000" lvl="2" indent="-228600">
              <a:spcBef>
                <a:spcPct val="20000"/>
              </a:spcBef>
              <a:buFontTx/>
              <a:buChar char="•"/>
            </a:pPr>
            <a:endParaRPr lang="en-US" sz="2000">
              <a:ea typeface="MS Mincho" charset="-128"/>
              <a:cs typeface="MS Mincho" charset="-128"/>
            </a:endParaRPr>
          </a:p>
        </p:txBody>
      </p:sp>
      <p:sp>
        <p:nvSpPr>
          <p:cNvPr id="30724" name="AutoShape 18"/>
          <p:cNvSpPr>
            <a:spLocks noChangeArrowheads="1"/>
          </p:cNvSpPr>
          <p:nvPr/>
        </p:nvSpPr>
        <p:spPr bwMode="auto">
          <a:xfrm>
            <a:off x="6858000" y="4343400"/>
            <a:ext cx="1981200" cy="1066800"/>
          </a:xfrm>
          <a:prstGeom prst="roundRect">
            <a:avLst>
              <a:gd name="adj" fmla="val 16667"/>
            </a:avLst>
          </a:prstGeom>
          <a:noFill/>
          <a:ln w="57150" cmpd="thickThin">
            <a:solidFill>
              <a:srgbClr val="00509E"/>
            </a:solidFill>
            <a:round/>
            <a:headEnd/>
            <a:tailEnd/>
          </a:ln>
        </p:spPr>
        <p:txBody>
          <a:bodyPr wrap="none" anchor="ctr">
            <a:prstTxWarp prst="textNoShape">
              <a:avLst/>
            </a:prstTxWarp>
          </a:bodyPr>
          <a:lstStyle/>
          <a:p>
            <a:pPr algn="ctr" eaLnBrk="0" hangingPunct="0"/>
            <a:r>
              <a:rPr lang="en-US" sz="1800">
                <a:solidFill>
                  <a:srgbClr val="EEA000"/>
                </a:solidFill>
              </a:rPr>
              <a:t>You can eat</a:t>
            </a:r>
            <a:r>
              <a:rPr lang="en-US" sz="1800" b="1">
                <a:solidFill>
                  <a:srgbClr val="EEA000"/>
                </a:solidFill>
              </a:rPr>
              <a:t> </a:t>
            </a:r>
          </a:p>
          <a:p>
            <a:pPr algn="ctr" eaLnBrk="0" hangingPunct="0"/>
            <a:r>
              <a:rPr lang="en-US" sz="1800" b="1">
                <a:solidFill>
                  <a:srgbClr val="EEA000"/>
                </a:solidFill>
              </a:rPr>
              <a:t>some </a:t>
            </a:r>
            <a:r>
              <a:rPr lang="en-US" sz="1800">
                <a:solidFill>
                  <a:srgbClr val="EEA000"/>
                </a:solidFill>
              </a:rPr>
              <a:t>of these!</a:t>
            </a:r>
          </a:p>
        </p:txBody>
      </p:sp>
      <p:sp>
        <p:nvSpPr>
          <p:cNvPr id="30725" name="Line 25"/>
          <p:cNvSpPr>
            <a:spLocks noChangeShapeType="1"/>
          </p:cNvSpPr>
          <p:nvPr/>
        </p:nvSpPr>
        <p:spPr bwMode="auto">
          <a:xfrm flipH="1" flipV="1">
            <a:off x="6172200" y="4495800"/>
            <a:ext cx="685800" cy="457200"/>
          </a:xfrm>
          <a:prstGeom prst="line">
            <a:avLst/>
          </a:prstGeom>
          <a:noFill/>
          <a:ln w="38100">
            <a:solidFill>
              <a:srgbClr val="333399"/>
            </a:solidFill>
            <a:round/>
            <a:headEnd/>
            <a:tailEnd/>
          </a:ln>
        </p:spPr>
        <p:txBody>
          <a:bodyPr wrap="none" anchor="ctr">
            <a:prstTxWarp prst="textNoShape">
              <a:avLst/>
            </a:prstTxWarp>
          </a:bodyPr>
          <a:lstStyle/>
          <a:p>
            <a:endParaRPr lang="en-US"/>
          </a:p>
        </p:txBody>
      </p:sp>
      <p:pic>
        <p:nvPicPr>
          <p:cNvPr id="30726" name="Picture 8" descr="11thMarch_(yum)"/>
          <p:cNvPicPr>
            <a:picLocks noChangeAspect="1" noChangeArrowheads="1"/>
          </p:cNvPicPr>
          <p:nvPr/>
        </p:nvPicPr>
        <p:blipFill>
          <a:blip r:embed="rId4"/>
          <a:srcRect/>
          <a:stretch>
            <a:fillRect/>
          </a:stretch>
        </p:blipFill>
        <p:spPr bwMode="auto">
          <a:xfrm>
            <a:off x="1270000" y="3352800"/>
            <a:ext cx="3530600" cy="2432050"/>
          </a:xfrm>
          <a:prstGeom prst="rect">
            <a:avLst/>
          </a:prstGeom>
          <a:noFill/>
          <a:ln w="9525">
            <a:noFill/>
            <a:miter lim="800000"/>
            <a:headEnd/>
            <a:tailEnd/>
          </a:ln>
        </p:spPr>
      </p:pic>
      <p:sp>
        <p:nvSpPr>
          <p:cNvPr id="30729" name="AutoShape 9"/>
          <p:cNvSpPr>
            <a:spLocks noChangeArrowheads="1"/>
          </p:cNvSpPr>
          <p:nvPr/>
        </p:nvSpPr>
        <p:spPr bwMode="auto">
          <a:xfrm>
            <a:off x="0" y="4343400"/>
            <a:ext cx="1981200" cy="1371600"/>
          </a:xfrm>
          <a:prstGeom prst="wedgeEllipseCallout">
            <a:avLst>
              <a:gd name="adj1" fmla="val 77083"/>
              <a:gd name="adj2" fmla="val 14236"/>
            </a:avLst>
          </a:prstGeom>
          <a:solidFill>
            <a:schemeClr val="bg1"/>
          </a:solidFill>
          <a:ln w="38100">
            <a:solidFill>
              <a:schemeClr val="tx1"/>
            </a:solidFill>
            <a:miter lim="800000"/>
            <a:headEnd/>
            <a:tailEnd/>
          </a:ln>
          <a:effectLst/>
          <a:extLst/>
        </p:spPr>
        <p:txBody>
          <a:bodyPr wrap="none" anchor="ctr"/>
          <a:lstStyle/>
          <a:p>
            <a:pPr algn="ctr" eaLnBrk="0" hangingPunct="0">
              <a:defRPr/>
            </a:pPr>
            <a:r>
              <a:rPr lang="en-US" sz="1800" dirty="0">
                <a:latin typeface="Arial" charset="0"/>
                <a:ea typeface="ＭＳ Ｐゴシック" charset="0"/>
                <a:cs typeface="+mn-cs"/>
              </a:rPr>
              <a:t>Yoghurt is </a:t>
            </a:r>
          </a:p>
          <a:p>
            <a:pPr algn="ctr" eaLnBrk="0" hangingPunct="0">
              <a:defRPr/>
            </a:pPr>
            <a:r>
              <a:rPr lang="en-US" sz="1800" dirty="0">
                <a:latin typeface="Arial" charset="0"/>
                <a:ea typeface="ＭＳ Ｐゴシック" charset="0"/>
                <a:cs typeface="+mn-cs"/>
              </a:rPr>
              <a:t>my </a:t>
            </a:r>
            <a:r>
              <a:rPr lang="en-US" sz="1800" dirty="0" err="1">
                <a:latin typeface="Arial" charset="0"/>
                <a:ea typeface="ＭＳ Ｐゴシック" charset="0"/>
                <a:cs typeface="+mn-cs"/>
              </a:rPr>
              <a:t>favourite</a:t>
            </a:r>
            <a:r>
              <a:rPr lang="en-US" sz="1800" dirty="0">
                <a:latin typeface="Arial" charset="0"/>
                <a:ea typeface="ＭＳ Ｐゴシック" charset="0"/>
                <a:cs typeface="+mn-cs"/>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blinds(horizontal)">
                                      <p:cBhvr>
                                        <p:cTn id="7" dur="5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3908</TotalTime>
  <Words>2449</Words>
  <Application>Microsoft Macintosh PowerPoint</Application>
  <PresentationFormat>On-screen Show (4:3)</PresentationFormat>
  <Paragraphs>294</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 Rendell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Samuel &amp; Milly's</dc:title>
  <dc:creator>M Rendell</dc:creator>
  <cp:lastModifiedBy>Suzie Moores</cp:lastModifiedBy>
  <cp:revision>194</cp:revision>
  <cp:lastPrinted>2015-03-03T17:51:58Z</cp:lastPrinted>
  <dcterms:created xsi:type="dcterms:W3CDTF">2015-03-31T09:15:41Z</dcterms:created>
  <dcterms:modified xsi:type="dcterms:W3CDTF">2015-05-07T09:42:33Z</dcterms:modified>
</cp:coreProperties>
</file>